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sldIdLst>
    <p:sldId id="373" r:id="rId2"/>
    <p:sldId id="257" r:id="rId3"/>
    <p:sldId id="438" r:id="rId4"/>
    <p:sldId id="432" r:id="rId5"/>
    <p:sldId id="378" r:id="rId6"/>
    <p:sldId id="376" r:id="rId7"/>
    <p:sldId id="406" r:id="rId8"/>
    <p:sldId id="407" r:id="rId9"/>
    <p:sldId id="408" r:id="rId10"/>
    <p:sldId id="379" r:id="rId11"/>
    <p:sldId id="380" r:id="rId12"/>
    <p:sldId id="381" r:id="rId13"/>
    <p:sldId id="384" r:id="rId14"/>
    <p:sldId id="385" r:id="rId15"/>
    <p:sldId id="386" r:id="rId16"/>
    <p:sldId id="387" r:id="rId17"/>
    <p:sldId id="388" r:id="rId18"/>
    <p:sldId id="435" r:id="rId19"/>
    <p:sldId id="411" r:id="rId20"/>
    <p:sldId id="430" r:id="rId21"/>
    <p:sldId id="427" r:id="rId22"/>
    <p:sldId id="428" r:id="rId23"/>
    <p:sldId id="424" r:id="rId24"/>
    <p:sldId id="412" r:id="rId25"/>
    <p:sldId id="413" r:id="rId26"/>
    <p:sldId id="414" r:id="rId27"/>
    <p:sldId id="416" r:id="rId28"/>
    <p:sldId id="459" r:id="rId29"/>
    <p:sldId id="460" r:id="rId30"/>
    <p:sldId id="417" r:id="rId31"/>
    <p:sldId id="283" r:id="rId32"/>
    <p:sldId id="436" r:id="rId33"/>
    <p:sldId id="420" r:id="rId34"/>
    <p:sldId id="297" r:id="rId35"/>
    <p:sldId id="446" r:id="rId36"/>
    <p:sldId id="447" r:id="rId37"/>
    <p:sldId id="448" r:id="rId38"/>
    <p:sldId id="449" r:id="rId39"/>
    <p:sldId id="450" r:id="rId40"/>
    <p:sldId id="451" r:id="rId41"/>
    <p:sldId id="452" r:id="rId42"/>
    <p:sldId id="313" r:id="rId43"/>
    <p:sldId id="314" r:id="rId44"/>
    <p:sldId id="318" r:id="rId45"/>
    <p:sldId id="445" r:id="rId46"/>
    <p:sldId id="440" r:id="rId47"/>
    <p:sldId id="441" r:id="rId48"/>
    <p:sldId id="442" r:id="rId49"/>
    <p:sldId id="443" r:id="rId50"/>
    <p:sldId id="444" r:id="rId51"/>
    <p:sldId id="325" r:id="rId52"/>
    <p:sldId id="326" r:id="rId53"/>
    <p:sldId id="333" r:id="rId54"/>
    <p:sldId id="439" r:id="rId55"/>
    <p:sldId id="350" r:id="rId56"/>
    <p:sldId id="351" r:id="rId57"/>
    <p:sldId id="352" r:id="rId58"/>
    <p:sldId id="437" r:id="rId59"/>
    <p:sldId id="453" r:id="rId60"/>
    <p:sldId id="458" r:id="rId61"/>
    <p:sldId id="461" r:id="rId62"/>
    <p:sldId id="371" r:id="rId63"/>
    <p:sldId id="370" r:id="rId64"/>
  </p:sldIdLst>
  <p:sldSz cx="9144000" cy="6858000" type="screen4x3"/>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6" autoAdjust="0"/>
    <p:restoredTop sz="85476" autoAdjust="0"/>
  </p:normalViewPr>
  <p:slideViewPr>
    <p:cSldViewPr>
      <p:cViewPr varScale="1">
        <p:scale>
          <a:sx n="45" d="100"/>
          <a:sy n="45" d="100"/>
        </p:scale>
        <p:origin x="-1354"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E8FBA-B70F-45DF-9F31-D582D7AF3EEE}" type="doc">
      <dgm:prSet loTypeId="urn:microsoft.com/office/officeart/2005/8/layout/target3" loCatId="relationship" qsTypeId="urn:microsoft.com/office/officeart/2005/8/quickstyle/3d2" qsCatId="3D" csTypeId="urn:microsoft.com/office/officeart/2005/8/colors/colorful2" csCatId="colorful" phldr="1"/>
      <dgm:spPr/>
      <dgm:t>
        <a:bodyPr/>
        <a:lstStyle/>
        <a:p>
          <a:endParaRPr lang="zh-CN" altLang="en-US"/>
        </a:p>
      </dgm:t>
    </dgm:pt>
    <dgm:pt modelId="{50EC24DA-DAFC-4998-B9D7-8275849E9D58}">
      <dgm:prSet phldrT="[Text]"/>
      <dgm:spPr/>
      <dgm:t>
        <a:bodyPr/>
        <a:lstStyle/>
        <a:p>
          <a:r>
            <a:rPr lang="en-US" altLang="zh-CN" dirty="0" smtClean="0"/>
            <a:t>Super</a:t>
          </a:r>
          <a:endParaRPr lang="zh-CN" altLang="en-US" dirty="0"/>
        </a:p>
      </dgm:t>
    </dgm:pt>
    <dgm:pt modelId="{B46FECBF-84FC-4863-BC62-9636CEFFC6DB}" type="parTrans" cxnId="{2B6108FB-F8C9-4A4A-BB6E-687C87B9D7F0}">
      <dgm:prSet/>
      <dgm:spPr/>
      <dgm:t>
        <a:bodyPr/>
        <a:lstStyle/>
        <a:p>
          <a:endParaRPr lang="zh-CN" altLang="en-US"/>
        </a:p>
      </dgm:t>
    </dgm:pt>
    <dgm:pt modelId="{566E54ED-99C6-49A9-85FB-29630E3F12DD}" type="sibTrans" cxnId="{2B6108FB-F8C9-4A4A-BB6E-687C87B9D7F0}">
      <dgm:prSet/>
      <dgm:spPr/>
      <dgm:t>
        <a:bodyPr/>
        <a:lstStyle/>
        <a:p>
          <a:endParaRPr lang="zh-CN" altLang="en-US"/>
        </a:p>
      </dgm:t>
    </dgm:pt>
    <dgm:pt modelId="{58189175-C68D-4625-A6C9-5AD1FE56FC75}">
      <dgm:prSet phldrT="[Text]"/>
      <dgm:spPr/>
      <dgm:t>
        <a:bodyPr/>
        <a:lstStyle/>
        <a:p>
          <a:r>
            <a:rPr lang="en-US" altLang="zh-CN" dirty="0" smtClean="0"/>
            <a:t>Chasing the high processing speed</a:t>
          </a:r>
          <a:endParaRPr lang="zh-CN" altLang="en-US" dirty="0"/>
        </a:p>
      </dgm:t>
    </dgm:pt>
    <dgm:pt modelId="{8E21E726-DA54-4792-8AF9-59A1F1DB08AD}" type="parTrans" cxnId="{BFC3675E-4024-41A3-8150-F5F2B6D29328}">
      <dgm:prSet/>
      <dgm:spPr/>
      <dgm:t>
        <a:bodyPr/>
        <a:lstStyle/>
        <a:p>
          <a:endParaRPr lang="zh-CN" altLang="en-US"/>
        </a:p>
      </dgm:t>
    </dgm:pt>
    <dgm:pt modelId="{43B33CA0-8E95-414B-A273-62067A533BE3}" type="sibTrans" cxnId="{BFC3675E-4024-41A3-8150-F5F2B6D29328}">
      <dgm:prSet/>
      <dgm:spPr/>
      <dgm:t>
        <a:bodyPr/>
        <a:lstStyle/>
        <a:p>
          <a:endParaRPr lang="zh-CN" altLang="en-US"/>
        </a:p>
      </dgm:t>
    </dgm:pt>
    <dgm:pt modelId="{A3426E10-D113-413A-A465-DF86D57F5AC4}">
      <dgm:prSet phldrT="[Text]"/>
      <dgm:spPr/>
      <dgm:t>
        <a:bodyPr/>
        <a:lstStyle/>
        <a:p>
          <a:r>
            <a:rPr lang="en-US" altLang="zh-CN" dirty="0" smtClean="0"/>
            <a:t>PC</a:t>
          </a:r>
          <a:endParaRPr lang="zh-CN" altLang="en-US" dirty="0"/>
        </a:p>
      </dgm:t>
    </dgm:pt>
    <dgm:pt modelId="{BCB486C6-16D5-41B8-BFAF-046A25148D86}" type="parTrans" cxnId="{DFB77454-A658-43E8-A068-03877C5654C8}">
      <dgm:prSet/>
      <dgm:spPr/>
      <dgm:t>
        <a:bodyPr/>
        <a:lstStyle/>
        <a:p>
          <a:endParaRPr lang="zh-CN" altLang="en-US"/>
        </a:p>
      </dgm:t>
    </dgm:pt>
    <dgm:pt modelId="{575EF651-3D60-4BBF-963C-31B51E2907D4}" type="sibTrans" cxnId="{DFB77454-A658-43E8-A068-03877C5654C8}">
      <dgm:prSet/>
      <dgm:spPr/>
      <dgm:t>
        <a:bodyPr/>
        <a:lstStyle/>
        <a:p>
          <a:endParaRPr lang="zh-CN" altLang="en-US"/>
        </a:p>
      </dgm:t>
    </dgm:pt>
    <dgm:pt modelId="{9DB7B323-D12D-422D-8850-8ACFCF5C98C1}">
      <dgm:prSet phldrT="[Text]"/>
      <dgm:spPr/>
      <dgm:t>
        <a:bodyPr/>
        <a:lstStyle/>
        <a:p>
          <a:r>
            <a:rPr lang="en-US" altLang="zh-CN" dirty="0" smtClean="0"/>
            <a:t>Multimedia</a:t>
          </a:r>
          <a:endParaRPr lang="zh-CN" altLang="en-US" dirty="0"/>
        </a:p>
      </dgm:t>
    </dgm:pt>
    <dgm:pt modelId="{E5483D82-CE0C-4AD0-87C2-EB779713BB53}" type="parTrans" cxnId="{2F230FDC-E77D-4CDE-AEFB-4B8B5C663F2E}">
      <dgm:prSet/>
      <dgm:spPr/>
      <dgm:t>
        <a:bodyPr/>
        <a:lstStyle/>
        <a:p>
          <a:endParaRPr lang="zh-CN" altLang="en-US"/>
        </a:p>
      </dgm:t>
    </dgm:pt>
    <dgm:pt modelId="{7F6675A0-7416-4042-B358-6C199379264F}" type="sibTrans" cxnId="{2F230FDC-E77D-4CDE-AEFB-4B8B5C663F2E}">
      <dgm:prSet/>
      <dgm:spPr/>
      <dgm:t>
        <a:bodyPr/>
        <a:lstStyle/>
        <a:p>
          <a:endParaRPr lang="zh-CN" altLang="en-US"/>
        </a:p>
      </dgm:t>
    </dgm:pt>
    <dgm:pt modelId="{BEDC3BD2-C3C9-45A0-A8DC-2DF65F8F88AF}">
      <dgm:prSet phldrT="[Text]"/>
      <dgm:spPr/>
      <dgm:t>
        <a:bodyPr/>
        <a:lstStyle/>
        <a:p>
          <a:r>
            <a:rPr lang="en-US" altLang="zh-CN" dirty="0" smtClean="0"/>
            <a:t>Embedded System</a:t>
          </a:r>
          <a:endParaRPr lang="zh-CN" altLang="en-US" dirty="0"/>
        </a:p>
      </dgm:t>
    </dgm:pt>
    <dgm:pt modelId="{E9CBFC47-A971-4E65-A9A5-067EA6E3EE3A}" type="parTrans" cxnId="{0A849719-25DD-4067-9868-79C135A0EB37}">
      <dgm:prSet/>
      <dgm:spPr/>
      <dgm:t>
        <a:bodyPr/>
        <a:lstStyle/>
        <a:p>
          <a:endParaRPr lang="zh-CN" altLang="en-US"/>
        </a:p>
      </dgm:t>
    </dgm:pt>
    <dgm:pt modelId="{3327037C-C390-4BF2-B13B-4F502EA053D6}" type="sibTrans" cxnId="{0A849719-25DD-4067-9868-79C135A0EB37}">
      <dgm:prSet/>
      <dgm:spPr/>
      <dgm:t>
        <a:bodyPr/>
        <a:lstStyle/>
        <a:p>
          <a:endParaRPr lang="zh-CN" altLang="en-US"/>
        </a:p>
      </dgm:t>
    </dgm:pt>
    <dgm:pt modelId="{05634806-182B-479E-9BFD-1F156A767778}">
      <dgm:prSet phldrT="[Text]"/>
      <dgm:spPr/>
      <dgm:t>
        <a:bodyPr/>
        <a:lstStyle/>
        <a:p>
          <a:r>
            <a:rPr lang="en-US" altLang="en-US" dirty="0" smtClean="0"/>
            <a:t>Wearable devices</a:t>
          </a:r>
          <a:endParaRPr lang="zh-CN" altLang="en-US" dirty="0"/>
        </a:p>
      </dgm:t>
    </dgm:pt>
    <dgm:pt modelId="{BA6D32F1-2D57-4D37-AEEE-7F279C038E82}" type="parTrans" cxnId="{A0A3201C-318E-4FE6-A029-454B857D4DB3}">
      <dgm:prSet/>
      <dgm:spPr/>
      <dgm:t>
        <a:bodyPr/>
        <a:lstStyle/>
        <a:p>
          <a:endParaRPr lang="zh-CN" altLang="en-US"/>
        </a:p>
      </dgm:t>
    </dgm:pt>
    <dgm:pt modelId="{B38E0AF8-8AAB-426F-9C70-4E8DBC39B705}" type="sibTrans" cxnId="{A0A3201C-318E-4FE6-A029-454B857D4DB3}">
      <dgm:prSet/>
      <dgm:spPr/>
      <dgm:t>
        <a:bodyPr/>
        <a:lstStyle/>
        <a:p>
          <a:endParaRPr lang="zh-CN" altLang="en-US"/>
        </a:p>
      </dgm:t>
    </dgm:pt>
    <dgm:pt modelId="{1E260713-1441-4834-8749-E048C8EC6819}">
      <dgm:prSet phldrT="[Text]"/>
      <dgm:spPr/>
      <dgm:t>
        <a:bodyPr/>
        <a:lstStyle/>
        <a:p>
          <a:r>
            <a:rPr lang="en-US" altLang="zh-CN" dirty="0" smtClean="0"/>
            <a:t>everywhere</a:t>
          </a:r>
          <a:endParaRPr lang="zh-CN" altLang="en-US" dirty="0"/>
        </a:p>
      </dgm:t>
    </dgm:pt>
    <dgm:pt modelId="{B9AB2BFB-6045-4DA7-B025-78526FAD508B}" type="parTrans" cxnId="{7D1C8DEA-362F-4660-A6A8-06D756698455}">
      <dgm:prSet/>
      <dgm:spPr/>
      <dgm:t>
        <a:bodyPr/>
        <a:lstStyle/>
        <a:p>
          <a:endParaRPr lang="zh-CN" altLang="en-US"/>
        </a:p>
      </dgm:t>
    </dgm:pt>
    <dgm:pt modelId="{8C15AD02-3365-4300-A8C3-11A05BD3D29F}" type="sibTrans" cxnId="{7D1C8DEA-362F-4660-A6A8-06D756698455}">
      <dgm:prSet/>
      <dgm:spPr/>
      <dgm:t>
        <a:bodyPr/>
        <a:lstStyle/>
        <a:p>
          <a:endParaRPr lang="zh-CN" altLang="en-US"/>
        </a:p>
      </dgm:t>
    </dgm:pt>
    <dgm:pt modelId="{D9E11DA6-23B7-4F8B-A663-8E67122B4BD0}">
      <dgm:prSet phldrT="[Text]"/>
      <dgm:spPr/>
      <dgm:t>
        <a:bodyPr/>
        <a:lstStyle/>
        <a:p>
          <a:r>
            <a:rPr lang="en-US" altLang="zh-CN" dirty="0" smtClean="0"/>
            <a:t>Workstation</a:t>
          </a:r>
          <a:endParaRPr lang="zh-CN" altLang="en-US" dirty="0"/>
        </a:p>
      </dgm:t>
    </dgm:pt>
    <dgm:pt modelId="{0A0F6CE4-F763-41B3-AA19-074327D9CD31}" type="parTrans" cxnId="{E8AE1E1F-EAB1-4B9A-B1E0-A15EE58710E7}">
      <dgm:prSet/>
      <dgm:spPr/>
      <dgm:t>
        <a:bodyPr/>
        <a:lstStyle/>
        <a:p>
          <a:endParaRPr lang="zh-CN" altLang="en-US"/>
        </a:p>
      </dgm:t>
    </dgm:pt>
    <dgm:pt modelId="{421F7AAE-A91F-49DB-9C3B-37D289C8555F}" type="sibTrans" cxnId="{E8AE1E1F-EAB1-4B9A-B1E0-A15EE58710E7}">
      <dgm:prSet/>
      <dgm:spPr/>
      <dgm:t>
        <a:bodyPr/>
        <a:lstStyle/>
        <a:p>
          <a:endParaRPr lang="zh-CN" altLang="en-US"/>
        </a:p>
      </dgm:t>
    </dgm:pt>
    <dgm:pt modelId="{819A45DB-C662-42C7-AE1F-8C75E98974BD}">
      <dgm:prSet phldrT="[Text]"/>
      <dgm:spPr/>
      <dgm:t>
        <a:bodyPr/>
        <a:lstStyle/>
        <a:p>
          <a:r>
            <a:rPr lang="en-US" altLang="zh-CN" dirty="0" smtClean="0"/>
            <a:t>PDA</a:t>
          </a:r>
          <a:endParaRPr lang="zh-CN" altLang="en-US" dirty="0"/>
        </a:p>
      </dgm:t>
    </dgm:pt>
    <dgm:pt modelId="{003014B8-8C96-42FE-9677-8C1E586CE082}" type="parTrans" cxnId="{4539B190-88E3-42B9-9DF3-37D95C6A0CB2}">
      <dgm:prSet/>
      <dgm:spPr/>
      <dgm:t>
        <a:bodyPr/>
        <a:lstStyle/>
        <a:p>
          <a:endParaRPr lang="zh-CN" altLang="en-US"/>
        </a:p>
      </dgm:t>
    </dgm:pt>
    <dgm:pt modelId="{13BA0210-8E8D-4FC8-9DF8-D0C78DEA3776}" type="sibTrans" cxnId="{4539B190-88E3-42B9-9DF3-37D95C6A0CB2}">
      <dgm:prSet/>
      <dgm:spPr/>
      <dgm:t>
        <a:bodyPr/>
        <a:lstStyle/>
        <a:p>
          <a:endParaRPr lang="zh-CN" altLang="en-US"/>
        </a:p>
      </dgm:t>
    </dgm:pt>
    <dgm:pt modelId="{18863AF2-7F85-4A62-94F1-7BFD8CB3D633}" type="pres">
      <dgm:prSet presAssocID="{E4FE8FBA-B70F-45DF-9F31-D582D7AF3EEE}" presName="Name0" presStyleCnt="0">
        <dgm:presLayoutVars>
          <dgm:chMax val="7"/>
          <dgm:dir/>
          <dgm:animLvl val="lvl"/>
          <dgm:resizeHandles val="exact"/>
        </dgm:presLayoutVars>
      </dgm:prSet>
      <dgm:spPr/>
      <dgm:t>
        <a:bodyPr/>
        <a:lstStyle/>
        <a:p>
          <a:endParaRPr lang="zh-CN" altLang="en-US"/>
        </a:p>
      </dgm:t>
    </dgm:pt>
    <dgm:pt modelId="{D7A6275B-96D2-484E-9EC3-62CE52663650}" type="pres">
      <dgm:prSet presAssocID="{50EC24DA-DAFC-4998-B9D7-8275849E9D58}" presName="circle1" presStyleLbl="node1" presStyleIdx="0" presStyleCnt="3"/>
      <dgm:spPr/>
    </dgm:pt>
    <dgm:pt modelId="{3B44D6BB-F899-4E1A-A033-3B777515AEBB}" type="pres">
      <dgm:prSet presAssocID="{50EC24DA-DAFC-4998-B9D7-8275849E9D58}" presName="space" presStyleCnt="0"/>
      <dgm:spPr/>
    </dgm:pt>
    <dgm:pt modelId="{C1D23A22-034F-42FF-BE82-CBF6780466CC}" type="pres">
      <dgm:prSet presAssocID="{50EC24DA-DAFC-4998-B9D7-8275849E9D58}" presName="rect1" presStyleLbl="alignAcc1" presStyleIdx="0" presStyleCnt="3"/>
      <dgm:spPr/>
      <dgm:t>
        <a:bodyPr/>
        <a:lstStyle/>
        <a:p>
          <a:endParaRPr lang="zh-CN" altLang="en-US"/>
        </a:p>
      </dgm:t>
    </dgm:pt>
    <dgm:pt modelId="{8805FAE3-C215-4099-A525-88C1ED71AA05}" type="pres">
      <dgm:prSet presAssocID="{A3426E10-D113-413A-A465-DF86D57F5AC4}" presName="vertSpace2" presStyleLbl="node1" presStyleIdx="0" presStyleCnt="3"/>
      <dgm:spPr/>
    </dgm:pt>
    <dgm:pt modelId="{A4616E65-1946-4940-8C2F-989408993050}" type="pres">
      <dgm:prSet presAssocID="{A3426E10-D113-413A-A465-DF86D57F5AC4}" presName="circle2" presStyleLbl="node1" presStyleIdx="1" presStyleCnt="3"/>
      <dgm:spPr/>
    </dgm:pt>
    <dgm:pt modelId="{2A830C90-102A-4BF4-A28B-9C4571C05B9B}" type="pres">
      <dgm:prSet presAssocID="{A3426E10-D113-413A-A465-DF86D57F5AC4}" presName="rect2" presStyleLbl="alignAcc1" presStyleIdx="1" presStyleCnt="3"/>
      <dgm:spPr/>
      <dgm:t>
        <a:bodyPr/>
        <a:lstStyle/>
        <a:p>
          <a:endParaRPr lang="zh-CN" altLang="en-US"/>
        </a:p>
      </dgm:t>
    </dgm:pt>
    <dgm:pt modelId="{5C828C04-2E04-4AFF-8CFA-8077946DD74A}" type="pres">
      <dgm:prSet presAssocID="{BEDC3BD2-C3C9-45A0-A8DC-2DF65F8F88AF}" presName="vertSpace3" presStyleLbl="node1" presStyleIdx="1" presStyleCnt="3"/>
      <dgm:spPr/>
    </dgm:pt>
    <dgm:pt modelId="{E1BC8817-C1EA-40EC-A2E2-45366CB4C6B9}" type="pres">
      <dgm:prSet presAssocID="{BEDC3BD2-C3C9-45A0-A8DC-2DF65F8F88AF}" presName="circle3" presStyleLbl="node1" presStyleIdx="2" presStyleCnt="3"/>
      <dgm:spPr/>
    </dgm:pt>
    <dgm:pt modelId="{03ABFA6F-3D00-4CCC-B796-3A14B252CC41}" type="pres">
      <dgm:prSet presAssocID="{BEDC3BD2-C3C9-45A0-A8DC-2DF65F8F88AF}" presName="rect3" presStyleLbl="alignAcc1" presStyleIdx="2" presStyleCnt="3"/>
      <dgm:spPr/>
      <dgm:t>
        <a:bodyPr/>
        <a:lstStyle/>
        <a:p>
          <a:endParaRPr lang="zh-CN" altLang="en-US"/>
        </a:p>
      </dgm:t>
    </dgm:pt>
    <dgm:pt modelId="{DEC8D546-BE95-474F-97AB-BD97FE2B12F3}" type="pres">
      <dgm:prSet presAssocID="{50EC24DA-DAFC-4998-B9D7-8275849E9D58}" presName="rect1ParTx" presStyleLbl="alignAcc1" presStyleIdx="2" presStyleCnt="3">
        <dgm:presLayoutVars>
          <dgm:chMax val="1"/>
          <dgm:bulletEnabled val="1"/>
        </dgm:presLayoutVars>
      </dgm:prSet>
      <dgm:spPr/>
      <dgm:t>
        <a:bodyPr/>
        <a:lstStyle/>
        <a:p>
          <a:endParaRPr lang="zh-CN" altLang="en-US"/>
        </a:p>
      </dgm:t>
    </dgm:pt>
    <dgm:pt modelId="{7D65450F-2409-43D0-BC79-6E3BBA65B5BA}" type="pres">
      <dgm:prSet presAssocID="{50EC24DA-DAFC-4998-B9D7-8275849E9D58}" presName="rect1ChTx" presStyleLbl="alignAcc1" presStyleIdx="2" presStyleCnt="3">
        <dgm:presLayoutVars>
          <dgm:bulletEnabled val="1"/>
        </dgm:presLayoutVars>
      </dgm:prSet>
      <dgm:spPr/>
      <dgm:t>
        <a:bodyPr/>
        <a:lstStyle/>
        <a:p>
          <a:endParaRPr lang="zh-CN" altLang="en-US"/>
        </a:p>
      </dgm:t>
    </dgm:pt>
    <dgm:pt modelId="{F2CFCEBE-2562-4B93-A52B-5BEB3680B1D3}" type="pres">
      <dgm:prSet presAssocID="{A3426E10-D113-413A-A465-DF86D57F5AC4}" presName="rect2ParTx" presStyleLbl="alignAcc1" presStyleIdx="2" presStyleCnt="3">
        <dgm:presLayoutVars>
          <dgm:chMax val="1"/>
          <dgm:bulletEnabled val="1"/>
        </dgm:presLayoutVars>
      </dgm:prSet>
      <dgm:spPr/>
      <dgm:t>
        <a:bodyPr/>
        <a:lstStyle/>
        <a:p>
          <a:endParaRPr lang="zh-CN" altLang="en-US"/>
        </a:p>
      </dgm:t>
    </dgm:pt>
    <dgm:pt modelId="{FEAF45EA-8AFD-4B8E-B86C-421FFE2F7964}" type="pres">
      <dgm:prSet presAssocID="{A3426E10-D113-413A-A465-DF86D57F5AC4}" presName="rect2ChTx" presStyleLbl="alignAcc1" presStyleIdx="2" presStyleCnt="3">
        <dgm:presLayoutVars>
          <dgm:bulletEnabled val="1"/>
        </dgm:presLayoutVars>
      </dgm:prSet>
      <dgm:spPr/>
      <dgm:t>
        <a:bodyPr/>
        <a:lstStyle/>
        <a:p>
          <a:endParaRPr lang="zh-CN" altLang="en-US"/>
        </a:p>
      </dgm:t>
    </dgm:pt>
    <dgm:pt modelId="{82112921-BF25-404C-A90D-985AF8C51C6B}" type="pres">
      <dgm:prSet presAssocID="{BEDC3BD2-C3C9-45A0-A8DC-2DF65F8F88AF}" presName="rect3ParTx" presStyleLbl="alignAcc1" presStyleIdx="2" presStyleCnt="3">
        <dgm:presLayoutVars>
          <dgm:chMax val="1"/>
          <dgm:bulletEnabled val="1"/>
        </dgm:presLayoutVars>
      </dgm:prSet>
      <dgm:spPr/>
      <dgm:t>
        <a:bodyPr/>
        <a:lstStyle/>
        <a:p>
          <a:endParaRPr lang="zh-CN" altLang="en-US"/>
        </a:p>
      </dgm:t>
    </dgm:pt>
    <dgm:pt modelId="{9756A985-06FB-4B8E-A847-787817DFDCE9}" type="pres">
      <dgm:prSet presAssocID="{BEDC3BD2-C3C9-45A0-A8DC-2DF65F8F88AF}" presName="rect3ChTx" presStyleLbl="alignAcc1" presStyleIdx="2" presStyleCnt="3">
        <dgm:presLayoutVars>
          <dgm:bulletEnabled val="1"/>
        </dgm:presLayoutVars>
      </dgm:prSet>
      <dgm:spPr/>
      <dgm:t>
        <a:bodyPr/>
        <a:lstStyle/>
        <a:p>
          <a:endParaRPr lang="zh-CN" altLang="en-US"/>
        </a:p>
      </dgm:t>
    </dgm:pt>
  </dgm:ptLst>
  <dgm:cxnLst>
    <dgm:cxn modelId="{BFC3675E-4024-41A3-8150-F5F2B6D29328}" srcId="{50EC24DA-DAFC-4998-B9D7-8275849E9D58}" destId="{58189175-C68D-4625-A6C9-5AD1FE56FC75}" srcOrd="0" destOrd="0" parTransId="{8E21E726-DA54-4792-8AF9-59A1F1DB08AD}" sibTransId="{43B33CA0-8E95-414B-A273-62067A533BE3}"/>
    <dgm:cxn modelId="{BC11F956-7C5C-496A-A752-982CA4E6ADCD}" type="presOf" srcId="{BEDC3BD2-C3C9-45A0-A8DC-2DF65F8F88AF}" destId="{82112921-BF25-404C-A90D-985AF8C51C6B}" srcOrd="1" destOrd="0" presId="urn:microsoft.com/office/officeart/2005/8/layout/target3"/>
    <dgm:cxn modelId="{DFB77454-A658-43E8-A068-03877C5654C8}" srcId="{E4FE8FBA-B70F-45DF-9F31-D582D7AF3EEE}" destId="{A3426E10-D113-413A-A465-DF86D57F5AC4}" srcOrd="1" destOrd="0" parTransId="{BCB486C6-16D5-41B8-BFAF-046A25148D86}" sibTransId="{575EF651-3D60-4BBF-963C-31B51E2907D4}"/>
    <dgm:cxn modelId="{48CCD0B4-EBD3-4755-9EE5-C51276636C9C}" type="presOf" srcId="{05634806-182B-479E-9BFD-1F156A767778}" destId="{9756A985-06FB-4B8E-A847-787817DFDCE9}" srcOrd="0" destOrd="0" presId="urn:microsoft.com/office/officeart/2005/8/layout/target3"/>
    <dgm:cxn modelId="{E4A02FA6-1061-4934-ABB3-BCD0953A9C2B}" type="presOf" srcId="{E4FE8FBA-B70F-45DF-9F31-D582D7AF3EEE}" destId="{18863AF2-7F85-4A62-94F1-7BFD8CB3D633}" srcOrd="0" destOrd="0" presId="urn:microsoft.com/office/officeart/2005/8/layout/target3"/>
    <dgm:cxn modelId="{7D1C8DEA-362F-4660-A6A8-06D756698455}" srcId="{BEDC3BD2-C3C9-45A0-A8DC-2DF65F8F88AF}" destId="{1E260713-1441-4834-8749-E048C8EC6819}" srcOrd="1" destOrd="0" parTransId="{B9AB2BFB-6045-4DA7-B025-78526FAD508B}" sibTransId="{8C15AD02-3365-4300-A8C3-11A05BD3D29F}"/>
    <dgm:cxn modelId="{E8AE1E1F-EAB1-4B9A-B1E0-A15EE58710E7}" srcId="{A3426E10-D113-413A-A465-DF86D57F5AC4}" destId="{D9E11DA6-23B7-4F8B-A663-8E67122B4BD0}" srcOrd="1" destOrd="0" parTransId="{0A0F6CE4-F763-41B3-AA19-074327D9CD31}" sibTransId="{421F7AAE-A91F-49DB-9C3B-37D289C8555F}"/>
    <dgm:cxn modelId="{C73C76E4-6908-4B8F-AD74-229431B7A469}" type="presOf" srcId="{50EC24DA-DAFC-4998-B9D7-8275849E9D58}" destId="{DEC8D546-BE95-474F-97AB-BD97FE2B12F3}" srcOrd="1" destOrd="0" presId="urn:microsoft.com/office/officeart/2005/8/layout/target3"/>
    <dgm:cxn modelId="{B2CC41C6-A75C-40A2-BD55-101A507F2651}" type="presOf" srcId="{1E260713-1441-4834-8749-E048C8EC6819}" destId="{9756A985-06FB-4B8E-A847-787817DFDCE9}" srcOrd="0" destOrd="1" presId="urn:microsoft.com/office/officeart/2005/8/layout/target3"/>
    <dgm:cxn modelId="{2B6108FB-F8C9-4A4A-BB6E-687C87B9D7F0}" srcId="{E4FE8FBA-B70F-45DF-9F31-D582D7AF3EEE}" destId="{50EC24DA-DAFC-4998-B9D7-8275849E9D58}" srcOrd="0" destOrd="0" parTransId="{B46FECBF-84FC-4863-BC62-9636CEFFC6DB}" sibTransId="{566E54ED-99C6-49A9-85FB-29630E3F12DD}"/>
    <dgm:cxn modelId="{A0A3201C-318E-4FE6-A029-454B857D4DB3}" srcId="{BEDC3BD2-C3C9-45A0-A8DC-2DF65F8F88AF}" destId="{05634806-182B-479E-9BFD-1F156A767778}" srcOrd="0" destOrd="0" parTransId="{BA6D32F1-2D57-4D37-AEEE-7F279C038E82}" sibTransId="{B38E0AF8-8AAB-426F-9C70-4E8DBC39B705}"/>
    <dgm:cxn modelId="{4539B190-88E3-42B9-9DF3-37D95C6A0CB2}" srcId="{A3426E10-D113-413A-A465-DF86D57F5AC4}" destId="{819A45DB-C662-42C7-AE1F-8C75E98974BD}" srcOrd="2" destOrd="0" parTransId="{003014B8-8C96-42FE-9677-8C1E586CE082}" sibTransId="{13BA0210-8E8D-4FC8-9DF8-D0C78DEA3776}"/>
    <dgm:cxn modelId="{18B51DC5-CA3E-4215-8E54-22E0D630F682}" type="presOf" srcId="{9DB7B323-D12D-422D-8850-8ACFCF5C98C1}" destId="{FEAF45EA-8AFD-4B8E-B86C-421FFE2F7964}" srcOrd="0" destOrd="0" presId="urn:microsoft.com/office/officeart/2005/8/layout/target3"/>
    <dgm:cxn modelId="{C85D7673-7445-429C-A266-BEF145830EBE}" type="presOf" srcId="{BEDC3BD2-C3C9-45A0-A8DC-2DF65F8F88AF}" destId="{03ABFA6F-3D00-4CCC-B796-3A14B252CC41}" srcOrd="0" destOrd="0" presId="urn:microsoft.com/office/officeart/2005/8/layout/target3"/>
    <dgm:cxn modelId="{D150F2EB-0D93-491E-A50B-D415B55E6A92}" type="presOf" srcId="{819A45DB-C662-42C7-AE1F-8C75E98974BD}" destId="{FEAF45EA-8AFD-4B8E-B86C-421FFE2F7964}" srcOrd="0" destOrd="2" presId="urn:microsoft.com/office/officeart/2005/8/layout/target3"/>
    <dgm:cxn modelId="{EEC9EA37-A580-409C-A2F8-26C987E37747}" type="presOf" srcId="{50EC24DA-DAFC-4998-B9D7-8275849E9D58}" destId="{C1D23A22-034F-42FF-BE82-CBF6780466CC}" srcOrd="0" destOrd="0" presId="urn:microsoft.com/office/officeart/2005/8/layout/target3"/>
    <dgm:cxn modelId="{0CBE4BA7-0AC8-404A-8784-EF52D1D30BC9}" type="presOf" srcId="{A3426E10-D113-413A-A465-DF86D57F5AC4}" destId="{2A830C90-102A-4BF4-A28B-9C4571C05B9B}" srcOrd="0" destOrd="0" presId="urn:microsoft.com/office/officeart/2005/8/layout/target3"/>
    <dgm:cxn modelId="{82E26B57-334D-4942-B373-6085CF06D15D}" type="presOf" srcId="{58189175-C68D-4625-A6C9-5AD1FE56FC75}" destId="{7D65450F-2409-43D0-BC79-6E3BBA65B5BA}" srcOrd="0" destOrd="0" presId="urn:microsoft.com/office/officeart/2005/8/layout/target3"/>
    <dgm:cxn modelId="{FA5BB48E-5D85-402F-AFAF-FECCC0176C18}" type="presOf" srcId="{D9E11DA6-23B7-4F8B-A663-8E67122B4BD0}" destId="{FEAF45EA-8AFD-4B8E-B86C-421FFE2F7964}" srcOrd="0" destOrd="1" presId="urn:microsoft.com/office/officeart/2005/8/layout/target3"/>
    <dgm:cxn modelId="{2F230FDC-E77D-4CDE-AEFB-4B8B5C663F2E}" srcId="{A3426E10-D113-413A-A465-DF86D57F5AC4}" destId="{9DB7B323-D12D-422D-8850-8ACFCF5C98C1}" srcOrd="0" destOrd="0" parTransId="{E5483D82-CE0C-4AD0-87C2-EB779713BB53}" sibTransId="{7F6675A0-7416-4042-B358-6C199379264F}"/>
    <dgm:cxn modelId="{B5D101E0-8FC7-49DC-BA5A-60CD0CC86CB6}" type="presOf" srcId="{A3426E10-D113-413A-A465-DF86D57F5AC4}" destId="{F2CFCEBE-2562-4B93-A52B-5BEB3680B1D3}" srcOrd="1" destOrd="0" presId="urn:microsoft.com/office/officeart/2005/8/layout/target3"/>
    <dgm:cxn modelId="{0A849719-25DD-4067-9868-79C135A0EB37}" srcId="{E4FE8FBA-B70F-45DF-9F31-D582D7AF3EEE}" destId="{BEDC3BD2-C3C9-45A0-A8DC-2DF65F8F88AF}" srcOrd="2" destOrd="0" parTransId="{E9CBFC47-A971-4E65-A9A5-067EA6E3EE3A}" sibTransId="{3327037C-C390-4BF2-B13B-4F502EA053D6}"/>
    <dgm:cxn modelId="{F3893943-77F2-4DA1-A04E-FEB86EE7D427}" type="presParOf" srcId="{18863AF2-7F85-4A62-94F1-7BFD8CB3D633}" destId="{D7A6275B-96D2-484E-9EC3-62CE52663650}" srcOrd="0" destOrd="0" presId="urn:microsoft.com/office/officeart/2005/8/layout/target3"/>
    <dgm:cxn modelId="{38059696-84BF-4A85-BDC3-7E514E821E1D}" type="presParOf" srcId="{18863AF2-7F85-4A62-94F1-7BFD8CB3D633}" destId="{3B44D6BB-F899-4E1A-A033-3B777515AEBB}" srcOrd="1" destOrd="0" presId="urn:microsoft.com/office/officeart/2005/8/layout/target3"/>
    <dgm:cxn modelId="{605E4436-9661-4280-83D1-04ECC26AAFBF}" type="presParOf" srcId="{18863AF2-7F85-4A62-94F1-7BFD8CB3D633}" destId="{C1D23A22-034F-42FF-BE82-CBF6780466CC}" srcOrd="2" destOrd="0" presId="urn:microsoft.com/office/officeart/2005/8/layout/target3"/>
    <dgm:cxn modelId="{3EF42B72-141E-412A-AA8B-EC61A1954189}" type="presParOf" srcId="{18863AF2-7F85-4A62-94F1-7BFD8CB3D633}" destId="{8805FAE3-C215-4099-A525-88C1ED71AA05}" srcOrd="3" destOrd="0" presId="urn:microsoft.com/office/officeart/2005/8/layout/target3"/>
    <dgm:cxn modelId="{F925BFCE-F14B-4EF6-8717-2601F0F63E58}" type="presParOf" srcId="{18863AF2-7F85-4A62-94F1-7BFD8CB3D633}" destId="{A4616E65-1946-4940-8C2F-989408993050}" srcOrd="4" destOrd="0" presId="urn:microsoft.com/office/officeart/2005/8/layout/target3"/>
    <dgm:cxn modelId="{7C039484-4F29-4D6E-946F-CAD12AC0190A}" type="presParOf" srcId="{18863AF2-7F85-4A62-94F1-7BFD8CB3D633}" destId="{2A830C90-102A-4BF4-A28B-9C4571C05B9B}" srcOrd="5" destOrd="0" presId="urn:microsoft.com/office/officeart/2005/8/layout/target3"/>
    <dgm:cxn modelId="{6DE0AFC1-61D2-439B-8F03-8A03A8E9C285}" type="presParOf" srcId="{18863AF2-7F85-4A62-94F1-7BFD8CB3D633}" destId="{5C828C04-2E04-4AFF-8CFA-8077946DD74A}" srcOrd="6" destOrd="0" presId="urn:microsoft.com/office/officeart/2005/8/layout/target3"/>
    <dgm:cxn modelId="{EC2560FD-E340-4F11-8ADD-ABCEECCB9368}" type="presParOf" srcId="{18863AF2-7F85-4A62-94F1-7BFD8CB3D633}" destId="{E1BC8817-C1EA-40EC-A2E2-45366CB4C6B9}" srcOrd="7" destOrd="0" presId="urn:microsoft.com/office/officeart/2005/8/layout/target3"/>
    <dgm:cxn modelId="{CFA35361-7708-47B2-93E9-5841DACD719B}" type="presParOf" srcId="{18863AF2-7F85-4A62-94F1-7BFD8CB3D633}" destId="{03ABFA6F-3D00-4CCC-B796-3A14B252CC41}" srcOrd="8" destOrd="0" presId="urn:microsoft.com/office/officeart/2005/8/layout/target3"/>
    <dgm:cxn modelId="{08EE7DB5-2C77-4A9D-B63C-71AAE28EDE60}" type="presParOf" srcId="{18863AF2-7F85-4A62-94F1-7BFD8CB3D633}" destId="{DEC8D546-BE95-474F-97AB-BD97FE2B12F3}" srcOrd="9" destOrd="0" presId="urn:microsoft.com/office/officeart/2005/8/layout/target3"/>
    <dgm:cxn modelId="{CEF43747-4B57-4D02-871C-A01B9649F4CC}" type="presParOf" srcId="{18863AF2-7F85-4A62-94F1-7BFD8CB3D633}" destId="{7D65450F-2409-43D0-BC79-6E3BBA65B5BA}" srcOrd="10" destOrd="0" presId="urn:microsoft.com/office/officeart/2005/8/layout/target3"/>
    <dgm:cxn modelId="{554922D8-AB63-49D3-A547-87E37D80B0CE}" type="presParOf" srcId="{18863AF2-7F85-4A62-94F1-7BFD8CB3D633}" destId="{F2CFCEBE-2562-4B93-A52B-5BEB3680B1D3}" srcOrd="11" destOrd="0" presId="urn:microsoft.com/office/officeart/2005/8/layout/target3"/>
    <dgm:cxn modelId="{42131BA1-AECC-4DDA-9463-FFDF55442114}" type="presParOf" srcId="{18863AF2-7F85-4A62-94F1-7BFD8CB3D633}" destId="{FEAF45EA-8AFD-4B8E-B86C-421FFE2F7964}" srcOrd="12" destOrd="0" presId="urn:microsoft.com/office/officeart/2005/8/layout/target3"/>
    <dgm:cxn modelId="{DD4F6B6A-6753-450C-95F7-D297D0F6DAB8}" type="presParOf" srcId="{18863AF2-7F85-4A62-94F1-7BFD8CB3D633}" destId="{82112921-BF25-404C-A90D-985AF8C51C6B}" srcOrd="13" destOrd="0" presId="urn:microsoft.com/office/officeart/2005/8/layout/target3"/>
    <dgm:cxn modelId="{248DD07E-7636-4F23-9870-1B5F9653D7D7}" type="presParOf" srcId="{18863AF2-7F85-4A62-94F1-7BFD8CB3D633}" destId="{9756A985-06FB-4B8E-A847-787817DFDCE9}"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3B4D12-C8A4-406B-86FF-C831D54D90DA}" type="doc">
      <dgm:prSet loTypeId="urn:microsoft.com/office/officeart/2005/8/layout/pyramid2" loCatId="pyramid" qsTypeId="urn:microsoft.com/office/officeart/2005/8/quickstyle/simple1" qsCatId="simple" csTypeId="urn:microsoft.com/office/officeart/2005/8/colors/colorful2" csCatId="colorful" phldr="1"/>
      <dgm:spPr/>
    </dgm:pt>
    <dgm:pt modelId="{51F40597-5F78-4CDD-82A1-05BF15E5DB5B}">
      <dgm:prSet phldrT="[Text]"/>
      <dgm:spPr/>
      <dgm:t>
        <a:bodyPr/>
        <a:lstStyle/>
        <a:p>
          <a:r>
            <a:rPr lang="en-US" altLang="zh-CN" dirty="0" smtClean="0"/>
            <a:t>Micro</a:t>
          </a:r>
          <a:endParaRPr lang="zh-CN" altLang="en-US" dirty="0"/>
        </a:p>
      </dgm:t>
    </dgm:pt>
    <dgm:pt modelId="{A754ACF2-A803-4049-9BD6-F6265C88377A}" type="parTrans" cxnId="{25FE4970-A177-4712-B874-C89AD99FB558}">
      <dgm:prSet/>
      <dgm:spPr/>
      <dgm:t>
        <a:bodyPr/>
        <a:lstStyle/>
        <a:p>
          <a:endParaRPr lang="zh-CN" altLang="en-US"/>
        </a:p>
      </dgm:t>
    </dgm:pt>
    <dgm:pt modelId="{FC22900D-CDA5-49D1-90C7-5FF5C77D256E}" type="sibTrans" cxnId="{25FE4970-A177-4712-B874-C89AD99FB558}">
      <dgm:prSet/>
      <dgm:spPr/>
      <dgm:t>
        <a:bodyPr/>
        <a:lstStyle/>
        <a:p>
          <a:endParaRPr lang="zh-CN" altLang="en-US"/>
        </a:p>
      </dgm:t>
    </dgm:pt>
    <dgm:pt modelId="{F05FAC0D-CCEA-47FC-A3EA-FF95441A5DE6}">
      <dgm:prSet phldrT="[Text]"/>
      <dgm:spPr/>
      <dgm:t>
        <a:bodyPr/>
        <a:lstStyle/>
        <a:p>
          <a:r>
            <a:rPr lang="en-US" altLang="zh-CN" dirty="0" smtClean="0"/>
            <a:t>Networked</a:t>
          </a:r>
          <a:endParaRPr lang="zh-CN" altLang="en-US" dirty="0"/>
        </a:p>
      </dgm:t>
    </dgm:pt>
    <dgm:pt modelId="{3313854C-23B3-4680-ADE5-D9C81652966A}" type="parTrans" cxnId="{402292A4-6886-45D2-934F-DDD5552E65F9}">
      <dgm:prSet/>
      <dgm:spPr/>
      <dgm:t>
        <a:bodyPr/>
        <a:lstStyle/>
        <a:p>
          <a:endParaRPr lang="zh-CN" altLang="en-US"/>
        </a:p>
      </dgm:t>
    </dgm:pt>
    <dgm:pt modelId="{D1A649BD-FB07-443F-8A3C-A90162C24BB3}" type="sibTrans" cxnId="{402292A4-6886-45D2-934F-DDD5552E65F9}">
      <dgm:prSet/>
      <dgm:spPr/>
      <dgm:t>
        <a:bodyPr/>
        <a:lstStyle/>
        <a:p>
          <a:endParaRPr lang="zh-CN" altLang="en-US"/>
        </a:p>
      </dgm:t>
    </dgm:pt>
    <dgm:pt modelId="{728F2128-1FAD-4F85-A927-C10B2730BC9E}">
      <dgm:prSet phldrT="[Text]"/>
      <dgm:spPr/>
      <dgm:t>
        <a:bodyPr/>
        <a:lstStyle/>
        <a:p>
          <a:r>
            <a:rPr lang="en-US" altLang="zh-CN" dirty="0" smtClean="0"/>
            <a:t>A.I</a:t>
          </a:r>
          <a:endParaRPr lang="zh-CN" altLang="en-US" dirty="0"/>
        </a:p>
      </dgm:t>
    </dgm:pt>
    <dgm:pt modelId="{92FEF100-1775-4403-BABF-F38B76AACCCC}" type="parTrans" cxnId="{28A9B831-E292-4AAC-8F9C-684ED602765B}">
      <dgm:prSet/>
      <dgm:spPr/>
      <dgm:t>
        <a:bodyPr/>
        <a:lstStyle/>
        <a:p>
          <a:endParaRPr lang="zh-CN" altLang="en-US"/>
        </a:p>
      </dgm:t>
    </dgm:pt>
    <dgm:pt modelId="{9D76C889-3B74-4CE0-9622-02B6D023571A}" type="sibTrans" cxnId="{28A9B831-E292-4AAC-8F9C-684ED602765B}">
      <dgm:prSet/>
      <dgm:spPr/>
      <dgm:t>
        <a:bodyPr/>
        <a:lstStyle/>
        <a:p>
          <a:endParaRPr lang="zh-CN" altLang="en-US"/>
        </a:p>
      </dgm:t>
    </dgm:pt>
    <dgm:pt modelId="{C9E4A6AA-A91F-492C-8705-563D7BE5AEA9}">
      <dgm:prSet phldrT="[Text]"/>
      <dgm:spPr/>
      <dgm:t>
        <a:bodyPr/>
        <a:lstStyle/>
        <a:p>
          <a:r>
            <a:rPr lang="en-US" altLang="zh-CN" dirty="0" smtClean="0"/>
            <a:t>Macro</a:t>
          </a:r>
          <a:endParaRPr lang="zh-CN" altLang="en-US" dirty="0"/>
        </a:p>
      </dgm:t>
    </dgm:pt>
    <dgm:pt modelId="{3DDFD8D0-E048-4592-8868-7F4AD29D1947}" type="parTrans" cxnId="{3C66F0F2-6046-47AD-A6C3-E47EA4FE30D1}">
      <dgm:prSet/>
      <dgm:spPr/>
      <dgm:t>
        <a:bodyPr/>
        <a:lstStyle/>
        <a:p>
          <a:endParaRPr lang="zh-CN" altLang="en-US"/>
        </a:p>
      </dgm:t>
    </dgm:pt>
    <dgm:pt modelId="{6B316FE3-B8E2-44E7-99A8-EBE1E1B17DC5}" type="sibTrans" cxnId="{3C66F0F2-6046-47AD-A6C3-E47EA4FE30D1}">
      <dgm:prSet/>
      <dgm:spPr/>
      <dgm:t>
        <a:bodyPr/>
        <a:lstStyle/>
        <a:p>
          <a:endParaRPr lang="zh-CN" altLang="en-US"/>
        </a:p>
      </dgm:t>
    </dgm:pt>
    <dgm:pt modelId="{A1618B2D-193C-4A3C-9A48-AC56F475449F}" type="pres">
      <dgm:prSet presAssocID="{B83B4D12-C8A4-406B-86FF-C831D54D90DA}" presName="compositeShape" presStyleCnt="0">
        <dgm:presLayoutVars>
          <dgm:dir/>
          <dgm:resizeHandles/>
        </dgm:presLayoutVars>
      </dgm:prSet>
      <dgm:spPr/>
    </dgm:pt>
    <dgm:pt modelId="{4D9D1FA5-0731-4293-A9AA-E598A3CB8D6D}" type="pres">
      <dgm:prSet presAssocID="{B83B4D12-C8A4-406B-86FF-C831D54D90DA}" presName="pyramid" presStyleLbl="node1" presStyleIdx="0" presStyleCnt="1"/>
      <dgm:spPr/>
    </dgm:pt>
    <dgm:pt modelId="{B47DD98F-010E-45EA-BC8B-DCDFC58FD04B}" type="pres">
      <dgm:prSet presAssocID="{B83B4D12-C8A4-406B-86FF-C831D54D90DA}" presName="theList" presStyleCnt="0"/>
      <dgm:spPr/>
    </dgm:pt>
    <dgm:pt modelId="{9BFC0CB1-A11C-4F55-BD24-E0016B5D15BE}" type="pres">
      <dgm:prSet presAssocID="{51F40597-5F78-4CDD-82A1-05BF15E5DB5B}" presName="aNode" presStyleLbl="fgAcc1" presStyleIdx="0" presStyleCnt="4">
        <dgm:presLayoutVars>
          <dgm:bulletEnabled val="1"/>
        </dgm:presLayoutVars>
      </dgm:prSet>
      <dgm:spPr/>
      <dgm:t>
        <a:bodyPr/>
        <a:lstStyle/>
        <a:p>
          <a:endParaRPr lang="zh-CN" altLang="en-US"/>
        </a:p>
      </dgm:t>
    </dgm:pt>
    <dgm:pt modelId="{278B4935-D499-43DB-A0AE-D63166FCEE81}" type="pres">
      <dgm:prSet presAssocID="{51F40597-5F78-4CDD-82A1-05BF15E5DB5B}" presName="aSpace" presStyleCnt="0"/>
      <dgm:spPr/>
    </dgm:pt>
    <dgm:pt modelId="{DD950581-AA47-458A-8494-BF7AB8A965E2}" type="pres">
      <dgm:prSet presAssocID="{C9E4A6AA-A91F-492C-8705-563D7BE5AEA9}" presName="aNode" presStyleLbl="fgAcc1" presStyleIdx="1" presStyleCnt="4">
        <dgm:presLayoutVars>
          <dgm:bulletEnabled val="1"/>
        </dgm:presLayoutVars>
      </dgm:prSet>
      <dgm:spPr/>
      <dgm:t>
        <a:bodyPr/>
        <a:lstStyle/>
        <a:p>
          <a:endParaRPr lang="zh-CN" altLang="en-US"/>
        </a:p>
      </dgm:t>
    </dgm:pt>
    <dgm:pt modelId="{1435978E-C905-4C1E-92DE-8CD6B1B8DD81}" type="pres">
      <dgm:prSet presAssocID="{C9E4A6AA-A91F-492C-8705-563D7BE5AEA9}" presName="aSpace" presStyleCnt="0"/>
      <dgm:spPr/>
    </dgm:pt>
    <dgm:pt modelId="{B43743A1-2054-42D6-95CB-0F72788341E0}" type="pres">
      <dgm:prSet presAssocID="{F05FAC0D-CCEA-47FC-A3EA-FF95441A5DE6}" presName="aNode" presStyleLbl="fgAcc1" presStyleIdx="2" presStyleCnt="4">
        <dgm:presLayoutVars>
          <dgm:bulletEnabled val="1"/>
        </dgm:presLayoutVars>
      </dgm:prSet>
      <dgm:spPr/>
      <dgm:t>
        <a:bodyPr/>
        <a:lstStyle/>
        <a:p>
          <a:endParaRPr lang="zh-CN" altLang="en-US"/>
        </a:p>
      </dgm:t>
    </dgm:pt>
    <dgm:pt modelId="{60A0AA44-FD8E-422B-AD89-2BC3C1612EEA}" type="pres">
      <dgm:prSet presAssocID="{F05FAC0D-CCEA-47FC-A3EA-FF95441A5DE6}" presName="aSpace" presStyleCnt="0"/>
      <dgm:spPr/>
    </dgm:pt>
    <dgm:pt modelId="{FCCD2E51-9DF3-469F-8E87-F32AC70E9BB0}" type="pres">
      <dgm:prSet presAssocID="{728F2128-1FAD-4F85-A927-C10B2730BC9E}" presName="aNode" presStyleLbl="fgAcc1" presStyleIdx="3" presStyleCnt="4">
        <dgm:presLayoutVars>
          <dgm:bulletEnabled val="1"/>
        </dgm:presLayoutVars>
      </dgm:prSet>
      <dgm:spPr/>
      <dgm:t>
        <a:bodyPr/>
        <a:lstStyle/>
        <a:p>
          <a:endParaRPr lang="zh-CN" altLang="en-US"/>
        </a:p>
      </dgm:t>
    </dgm:pt>
    <dgm:pt modelId="{856E01B4-388C-47F8-A476-590436957B14}" type="pres">
      <dgm:prSet presAssocID="{728F2128-1FAD-4F85-A927-C10B2730BC9E}" presName="aSpace" presStyleCnt="0"/>
      <dgm:spPr/>
    </dgm:pt>
  </dgm:ptLst>
  <dgm:cxnLst>
    <dgm:cxn modelId="{5FF82023-0D6B-4AC5-9ED9-CFF0A99586C8}" type="presOf" srcId="{51F40597-5F78-4CDD-82A1-05BF15E5DB5B}" destId="{9BFC0CB1-A11C-4F55-BD24-E0016B5D15BE}" srcOrd="0" destOrd="0" presId="urn:microsoft.com/office/officeart/2005/8/layout/pyramid2"/>
    <dgm:cxn modelId="{28A9B831-E292-4AAC-8F9C-684ED602765B}" srcId="{B83B4D12-C8A4-406B-86FF-C831D54D90DA}" destId="{728F2128-1FAD-4F85-A927-C10B2730BC9E}" srcOrd="3" destOrd="0" parTransId="{92FEF100-1775-4403-BABF-F38B76AACCCC}" sibTransId="{9D76C889-3B74-4CE0-9622-02B6D023571A}"/>
    <dgm:cxn modelId="{3C66F0F2-6046-47AD-A6C3-E47EA4FE30D1}" srcId="{B83B4D12-C8A4-406B-86FF-C831D54D90DA}" destId="{C9E4A6AA-A91F-492C-8705-563D7BE5AEA9}" srcOrd="1" destOrd="0" parTransId="{3DDFD8D0-E048-4592-8868-7F4AD29D1947}" sibTransId="{6B316FE3-B8E2-44E7-99A8-EBE1E1B17DC5}"/>
    <dgm:cxn modelId="{0CD6FAAA-DACB-4E0B-9AE6-D8668E014099}" type="presOf" srcId="{B83B4D12-C8A4-406B-86FF-C831D54D90DA}" destId="{A1618B2D-193C-4A3C-9A48-AC56F475449F}" srcOrd="0" destOrd="0" presId="urn:microsoft.com/office/officeart/2005/8/layout/pyramid2"/>
    <dgm:cxn modelId="{B9E78226-F19A-45AD-80A9-EFBC465E55E7}" type="presOf" srcId="{C9E4A6AA-A91F-492C-8705-563D7BE5AEA9}" destId="{DD950581-AA47-458A-8494-BF7AB8A965E2}" srcOrd="0" destOrd="0" presId="urn:microsoft.com/office/officeart/2005/8/layout/pyramid2"/>
    <dgm:cxn modelId="{FC4D8BBB-8213-4677-847E-C15313A735E5}" type="presOf" srcId="{F05FAC0D-CCEA-47FC-A3EA-FF95441A5DE6}" destId="{B43743A1-2054-42D6-95CB-0F72788341E0}" srcOrd="0" destOrd="0" presId="urn:microsoft.com/office/officeart/2005/8/layout/pyramid2"/>
    <dgm:cxn modelId="{25FE4970-A177-4712-B874-C89AD99FB558}" srcId="{B83B4D12-C8A4-406B-86FF-C831D54D90DA}" destId="{51F40597-5F78-4CDD-82A1-05BF15E5DB5B}" srcOrd="0" destOrd="0" parTransId="{A754ACF2-A803-4049-9BD6-F6265C88377A}" sibTransId="{FC22900D-CDA5-49D1-90C7-5FF5C77D256E}"/>
    <dgm:cxn modelId="{402292A4-6886-45D2-934F-DDD5552E65F9}" srcId="{B83B4D12-C8A4-406B-86FF-C831D54D90DA}" destId="{F05FAC0D-CCEA-47FC-A3EA-FF95441A5DE6}" srcOrd="2" destOrd="0" parTransId="{3313854C-23B3-4680-ADE5-D9C81652966A}" sibTransId="{D1A649BD-FB07-443F-8A3C-A90162C24BB3}"/>
    <dgm:cxn modelId="{A1963329-8258-43D6-BD73-913B6A10899B}" type="presOf" srcId="{728F2128-1FAD-4F85-A927-C10B2730BC9E}" destId="{FCCD2E51-9DF3-469F-8E87-F32AC70E9BB0}" srcOrd="0" destOrd="0" presId="urn:microsoft.com/office/officeart/2005/8/layout/pyramid2"/>
    <dgm:cxn modelId="{4AEC01A4-D2B0-4ED4-8840-19612593E4C0}" type="presParOf" srcId="{A1618B2D-193C-4A3C-9A48-AC56F475449F}" destId="{4D9D1FA5-0731-4293-A9AA-E598A3CB8D6D}" srcOrd="0" destOrd="0" presId="urn:microsoft.com/office/officeart/2005/8/layout/pyramid2"/>
    <dgm:cxn modelId="{A3F1F2EF-29BE-4911-9F49-EABD33279F2D}" type="presParOf" srcId="{A1618B2D-193C-4A3C-9A48-AC56F475449F}" destId="{B47DD98F-010E-45EA-BC8B-DCDFC58FD04B}" srcOrd="1" destOrd="0" presId="urn:microsoft.com/office/officeart/2005/8/layout/pyramid2"/>
    <dgm:cxn modelId="{DB76C5FE-1C96-42D5-B261-F4D8724A8D06}" type="presParOf" srcId="{B47DD98F-010E-45EA-BC8B-DCDFC58FD04B}" destId="{9BFC0CB1-A11C-4F55-BD24-E0016B5D15BE}" srcOrd="0" destOrd="0" presId="urn:microsoft.com/office/officeart/2005/8/layout/pyramid2"/>
    <dgm:cxn modelId="{63525612-D2C6-4266-BD16-F357921BA414}" type="presParOf" srcId="{B47DD98F-010E-45EA-BC8B-DCDFC58FD04B}" destId="{278B4935-D499-43DB-A0AE-D63166FCEE81}" srcOrd="1" destOrd="0" presId="urn:microsoft.com/office/officeart/2005/8/layout/pyramid2"/>
    <dgm:cxn modelId="{EA6EEBA0-50AF-433A-AE3D-A217598797B3}" type="presParOf" srcId="{B47DD98F-010E-45EA-BC8B-DCDFC58FD04B}" destId="{DD950581-AA47-458A-8494-BF7AB8A965E2}" srcOrd="2" destOrd="0" presId="urn:microsoft.com/office/officeart/2005/8/layout/pyramid2"/>
    <dgm:cxn modelId="{A7A7A80A-27F4-4DF5-A307-C4719EDD993C}" type="presParOf" srcId="{B47DD98F-010E-45EA-BC8B-DCDFC58FD04B}" destId="{1435978E-C905-4C1E-92DE-8CD6B1B8DD81}" srcOrd="3" destOrd="0" presId="urn:microsoft.com/office/officeart/2005/8/layout/pyramid2"/>
    <dgm:cxn modelId="{C9A31398-EEC1-4384-9EE4-E274D377DDDC}" type="presParOf" srcId="{B47DD98F-010E-45EA-BC8B-DCDFC58FD04B}" destId="{B43743A1-2054-42D6-95CB-0F72788341E0}" srcOrd="4" destOrd="0" presId="urn:microsoft.com/office/officeart/2005/8/layout/pyramid2"/>
    <dgm:cxn modelId="{B2A4301E-4966-46F0-B7E6-E163B41DB8E8}" type="presParOf" srcId="{B47DD98F-010E-45EA-BC8B-DCDFC58FD04B}" destId="{60A0AA44-FD8E-422B-AD89-2BC3C1612EEA}" srcOrd="5" destOrd="0" presId="urn:microsoft.com/office/officeart/2005/8/layout/pyramid2"/>
    <dgm:cxn modelId="{F9D80FF6-806B-4A37-B981-4B163C464D0D}" type="presParOf" srcId="{B47DD98F-010E-45EA-BC8B-DCDFC58FD04B}" destId="{FCCD2E51-9DF3-469F-8E87-F32AC70E9BB0}" srcOrd="6" destOrd="0" presId="urn:microsoft.com/office/officeart/2005/8/layout/pyramid2"/>
    <dgm:cxn modelId="{0FAEA3EB-BB08-4914-BD1C-B41159888AAE}" type="presParOf" srcId="{B47DD98F-010E-45EA-BC8B-DCDFC58FD04B}" destId="{856E01B4-388C-47F8-A476-590436957B14}" srcOrd="7" destOrd="0" presId="urn:microsoft.com/office/officeart/2005/8/layout/pyramid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44B638-59B7-4962-A73E-1B11E10F628F}" type="datetimeFigureOut">
              <a:rPr lang="zh-CN" altLang="en-US" smtClean="0"/>
              <a:pPr/>
              <a:t>2015/12/23</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11E5CB-3504-4EC3-B985-37F7407AB9DB}" type="slidenum">
              <a:rPr lang="zh-CN" altLang="en-US" smtClean="0"/>
              <a:pPr/>
              <a:t>‹#›</a:t>
            </a:fld>
            <a:endParaRPr lang="zh-CN" altLang="en-US"/>
          </a:p>
        </p:txBody>
      </p:sp>
    </p:spTree>
    <p:extLst>
      <p:ext uri="{BB962C8B-B14F-4D97-AF65-F5344CB8AC3E}">
        <p14:creationId xmlns:p14="http://schemas.microsoft.com/office/powerpoint/2010/main" val="4002990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2011</a:t>
            </a:r>
            <a:r>
              <a:rPr lang="zh-CN" altLang="en-US" dirty="0" smtClean="0"/>
              <a:t>年</a:t>
            </a:r>
            <a:r>
              <a:rPr lang="en-US" altLang="zh-CN" dirty="0" smtClean="0"/>
              <a:t>4</a:t>
            </a:r>
            <a:r>
              <a:rPr lang="zh-CN" altLang="en-US" dirty="0" smtClean="0"/>
              <a:t>月</a:t>
            </a:r>
            <a:r>
              <a:rPr lang="en-US" altLang="zh-CN" dirty="0" smtClean="0"/>
              <a:t>18</a:t>
            </a:r>
            <a:r>
              <a:rPr lang="zh-CN" altLang="en-US" dirty="0" smtClean="0"/>
              <a:t>日</a:t>
            </a:r>
            <a:r>
              <a:rPr lang="en-US" altLang="zh-CN" dirty="0" smtClean="0"/>
              <a:t>20:45:14</a:t>
            </a:r>
          </a:p>
          <a:p>
            <a:endParaRPr lang="en-US" altLang="zh-CN" dirty="0" smtClean="0"/>
          </a:p>
          <a:p>
            <a:r>
              <a:rPr lang="zh-CN" altLang="en-US" dirty="0" smtClean="0"/>
              <a:t>想了想</a:t>
            </a:r>
            <a:r>
              <a:rPr lang="en-US" altLang="zh-CN" dirty="0" smtClean="0"/>
              <a:t>,</a:t>
            </a:r>
            <a:r>
              <a:rPr lang="zh-CN" altLang="en-US" dirty="0" smtClean="0"/>
              <a:t>还是在讲完</a:t>
            </a:r>
            <a:r>
              <a:rPr lang="en-US" altLang="zh-CN" dirty="0" smtClean="0"/>
              <a:t>von Neumann</a:t>
            </a:r>
            <a:r>
              <a:rPr lang="zh-CN" altLang="en-US" dirty="0" smtClean="0"/>
              <a:t>后</a:t>
            </a:r>
            <a:r>
              <a:rPr lang="en-US" altLang="zh-CN" dirty="0" smtClean="0"/>
              <a:t>,</a:t>
            </a:r>
            <a:r>
              <a:rPr lang="zh-CN" altLang="en-US" dirty="0" smtClean="0"/>
              <a:t>在回过头来看看计算机的历史</a:t>
            </a:r>
            <a:r>
              <a:rPr lang="en-US" altLang="zh-CN" dirty="0" smtClean="0"/>
              <a:t>:</a:t>
            </a:r>
            <a:r>
              <a:rPr lang="zh-CN" altLang="en-US" dirty="0" smtClean="0"/>
              <a:t>已经知道了计算机到底是怎么做的</a:t>
            </a:r>
            <a:r>
              <a:rPr lang="en-US" altLang="zh-CN" dirty="0" smtClean="0"/>
              <a:t>,</a:t>
            </a:r>
            <a:r>
              <a:rPr lang="zh-CN" altLang="en-US" dirty="0" smtClean="0"/>
              <a:t>那么</a:t>
            </a:r>
            <a:r>
              <a:rPr lang="en-US" altLang="zh-CN" dirty="0" smtClean="0"/>
              <a:t>,</a:t>
            </a:r>
            <a:r>
              <a:rPr lang="zh-CN" altLang="en-US" dirty="0" smtClean="0"/>
              <a:t>再看它的历史</a:t>
            </a:r>
            <a:r>
              <a:rPr lang="en-US" altLang="zh-CN" dirty="0" smtClean="0"/>
              <a:t>,</a:t>
            </a:r>
            <a:r>
              <a:rPr lang="zh-CN" altLang="en-US" dirty="0" smtClean="0"/>
              <a:t>就会体会更多</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9171047-C620-4A66-8A18-B3B9A3F4EB2F}" type="slidenum">
              <a:rPr lang="en-US"/>
              <a:pPr/>
              <a:t>10</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46C1AC-060D-4806-A58C-160494310B4D}" type="slidenum">
              <a:rPr lang="en-US"/>
              <a:pPr/>
              <a:t>11</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98C8CBB-D4F8-46AB-B7D6-15B7F50E00AC}" type="slidenum">
              <a:rPr lang="en-US"/>
              <a:pPr/>
              <a:t>12</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altLang="zh-CN" dirty="0" smtClean="0"/>
              <a:t>Luddite [ˈ</a:t>
            </a:r>
            <a:r>
              <a:rPr lang="en-US" altLang="zh-CN" dirty="0" err="1" smtClean="0"/>
              <a:t>lʌdait</a:t>
            </a:r>
            <a:r>
              <a:rPr lang="en-US" altLang="zh-CN" dirty="0" smtClean="0"/>
              <a:t>]n.</a:t>
            </a:r>
            <a:r>
              <a:rPr lang="zh-CN" altLang="en-US" dirty="0" smtClean="0"/>
              <a:t>勒德分子（</a:t>
            </a:r>
            <a:r>
              <a:rPr lang="en-US" altLang="zh-CN" dirty="0" smtClean="0"/>
              <a:t>1811-1816</a:t>
            </a:r>
            <a:r>
              <a:rPr lang="zh-CN" altLang="en-US" dirty="0" smtClean="0"/>
              <a:t>年英国手工业</a:t>
            </a:r>
            <a:r>
              <a:rPr lang="en-US" altLang="zh-CN" dirty="0" smtClean="0"/>
              <a:t>);</a:t>
            </a:r>
            <a:r>
              <a:rPr lang="zh-CN" altLang="en-US" dirty="0" smtClean="0"/>
              <a:t>强烈反对提高机械化和自动化的人</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0CE93D54-6EC5-4F23-82E6-5F02D6EA60E5}" type="slidenum">
              <a:rPr lang="en-US"/>
              <a:pPr/>
              <a:t>13</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AF05DB6-5EED-4F65-8C6B-C6D99030EDA2}" type="slidenum">
              <a:rPr lang="en-US"/>
              <a:pPr/>
              <a:t>14</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64FAEB5-B27E-4C33-AA15-BC5DC486F93D}" type="slidenum">
              <a:rPr lang="en-US"/>
              <a:pPr/>
              <a:t>15</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008A0A9-BC00-4A2D-8EA7-3C3C22552E9E}" type="slidenum">
              <a:rPr lang="en-US"/>
              <a:pPr/>
              <a:t>16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8F5D0C70-F172-41A3-A74B-FC0AD4226EAD}" type="slidenum">
              <a:rPr lang="en-US"/>
              <a:pPr/>
              <a:t>17</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E011E5CB-3504-4EC3-B985-37F7407AB9DB}"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D0068590-EA77-4003-A5F2-9D2C5A2E1B1F}" type="slidenum">
              <a:rPr lang="en-US" altLang="zh-CN"/>
              <a:pPr/>
              <a:t>19</a:t>
            </a:fld>
            <a:endParaRPr lang="en-US" altLang="zh-CN"/>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zh-CN" altLang="zh-CN" smtClean="0">
              <a:latin typeface="Arial" charset="0"/>
              <a:ea typeface="ＭＳ Ｐゴシック" pitchFamily="40"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3A9F921B-FB9B-4852-BD6C-11DED88BB677}" type="slidenum">
              <a:rPr lang="en-US" altLang="zh-CN"/>
              <a:pPr/>
              <a:t>20</a:t>
            </a:fld>
            <a:endParaRPr lang="en-US" altLang="zh-CN"/>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zh-CN" altLang="zh-CN" smtClean="0">
              <a:latin typeface="Arial" charset="0"/>
              <a:ea typeface="ＭＳ Ｐゴシック" pitchFamily="40"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which means all the problems that could be coped with the supercomputers today must be solved by Turing machine too.</a:t>
            </a:r>
            <a:endParaRPr lang="zh-CN" altLang="en-US" sz="1200" dirty="0" smtClean="0"/>
          </a:p>
          <a:p>
            <a:endParaRPr lang="zh-CN" altLang="en-US" dirty="0"/>
          </a:p>
        </p:txBody>
      </p:sp>
      <p:sp>
        <p:nvSpPr>
          <p:cNvPr id="4" name="Slide Number Placeholder 3"/>
          <p:cNvSpPr>
            <a:spLocks noGrp="1"/>
          </p:cNvSpPr>
          <p:nvPr>
            <p:ph type="sldNum" sz="quarter" idx="10"/>
          </p:nvPr>
        </p:nvSpPr>
        <p:spPr/>
        <p:txBody>
          <a:bodyPr/>
          <a:lstStyle/>
          <a:p>
            <a:fld id="{E011E5CB-3504-4EC3-B985-37F7407AB9DB}"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While the ABC was never fully-functional, it won a patent dispute relating to the invention of the computer when </a:t>
            </a:r>
            <a:r>
              <a:rPr lang="en-US" altLang="zh-CN" dirty="0" err="1" smtClean="0"/>
              <a:t>Atanasoff</a:t>
            </a:r>
            <a:r>
              <a:rPr lang="en-US" altLang="zh-CN" dirty="0" smtClean="0"/>
              <a:t> proved that ENIAC co-designer John </a:t>
            </a:r>
            <a:r>
              <a:rPr lang="en-US" altLang="zh-CN" dirty="0" err="1" smtClean="0"/>
              <a:t>Mauchly</a:t>
            </a:r>
            <a:r>
              <a:rPr lang="en-US" altLang="zh-CN" dirty="0" smtClean="0"/>
              <a:t> had come to see the ABC shortly after it was completed.</a:t>
            </a:r>
          </a:p>
          <a:p>
            <a:endParaRPr lang="en-US" altLang="zh-CN" dirty="0" smtClean="0"/>
          </a:p>
          <a:p>
            <a:r>
              <a:rPr lang="en-US" altLang="zh-CN" dirty="0" smtClean="0"/>
              <a:t>Built at Iowa State College (now University), the </a:t>
            </a:r>
            <a:r>
              <a:rPr lang="en-US" altLang="zh-CN" dirty="0" err="1" smtClean="0"/>
              <a:t>Atanasoff</a:t>
            </a:r>
            <a:r>
              <a:rPr lang="en-US" altLang="zh-CN" dirty="0" smtClean="0"/>
              <a:t>-Berry Computer (ABC) was designed and built by Professor John Vincent </a:t>
            </a:r>
            <a:r>
              <a:rPr lang="en-US" altLang="zh-CN" dirty="0" err="1" smtClean="0"/>
              <a:t>Atanasoff</a:t>
            </a:r>
            <a:r>
              <a:rPr lang="en-US" altLang="zh-CN" dirty="0" smtClean="0"/>
              <a:t> and graduate student Cliff Berry between 1939 and 1942.</a:t>
            </a:r>
            <a:endParaRPr lang="zh-CN" altLang="en-US" dirty="0"/>
          </a:p>
        </p:txBody>
      </p:sp>
      <p:sp>
        <p:nvSpPr>
          <p:cNvPr id="4" name="Slide Number Placeholder 3"/>
          <p:cNvSpPr>
            <a:spLocks noGrp="1"/>
          </p:cNvSpPr>
          <p:nvPr>
            <p:ph type="sldNum" sz="quarter" idx="10"/>
          </p:nvPr>
        </p:nvSpPr>
        <p:spPr/>
        <p:txBody>
          <a:bodyPr/>
          <a:lstStyle/>
          <a:p>
            <a:fld id="{E011E5CB-3504-4EC3-B985-37F7407AB9DB}"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5A6B5B5-9311-4951-A992-2E695529A9C9}" type="slidenum">
              <a:rPr lang="en-US" altLang="zh-CN"/>
              <a:pPr/>
              <a:t>24</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zh-CN" altLang="zh-CN" smtClean="0">
              <a:latin typeface="Arial" charset="0"/>
              <a:ea typeface="ＭＳ Ｐゴシック" pitchFamily="40"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12CB095-737A-4EDE-BE43-EDC32EC80076}" type="slidenum">
              <a:rPr lang="en-US" altLang="zh-CN"/>
              <a:pPr/>
              <a:t>25</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altLang="zh-CN" dirty="0" smtClean="0">
                <a:latin typeface="Arial" charset="0"/>
                <a:ea typeface="ＭＳ Ｐゴシック" pitchFamily="40" charset="-128"/>
              </a:rPr>
              <a:t>proponent[</a:t>
            </a:r>
            <a:r>
              <a:rPr lang="en-US" altLang="zh-CN" dirty="0" err="1" smtClean="0">
                <a:latin typeface="Arial" charset="0"/>
                <a:ea typeface="ＭＳ Ｐゴシック" pitchFamily="40" charset="-128"/>
              </a:rPr>
              <a:t>prəˈpəunənt</a:t>
            </a:r>
            <a:r>
              <a:rPr lang="en-US" altLang="zh-CN" dirty="0" smtClean="0">
                <a:latin typeface="Arial" charset="0"/>
                <a:ea typeface="ＭＳ Ｐゴシック" pitchFamily="40" charset="-128"/>
              </a:rPr>
              <a:t>]n.(</a:t>
            </a:r>
            <a:r>
              <a:rPr lang="zh-CN" altLang="en-US" dirty="0" smtClean="0">
                <a:latin typeface="Arial" charset="0"/>
                <a:ea typeface="ＭＳ Ｐゴシック" pitchFamily="40" charset="-128"/>
              </a:rPr>
              <a:t>某事业、理论等的</a:t>
            </a:r>
            <a:r>
              <a:rPr lang="en-US" altLang="zh-CN" dirty="0" smtClean="0">
                <a:latin typeface="Arial" charset="0"/>
                <a:ea typeface="ＭＳ Ｐゴシック" pitchFamily="40" charset="-128"/>
              </a:rPr>
              <a:t>)</a:t>
            </a:r>
            <a:r>
              <a:rPr lang="zh-CN" altLang="en-US" dirty="0" smtClean="0">
                <a:latin typeface="Arial" charset="0"/>
                <a:ea typeface="ＭＳ Ｐゴシック" pitchFamily="40" charset="-128"/>
              </a:rPr>
              <a:t>支持者</a:t>
            </a:r>
            <a:r>
              <a:rPr lang="en-US" altLang="zh-CN" dirty="0" smtClean="0">
                <a:latin typeface="Arial" charset="0"/>
                <a:ea typeface="ＭＳ Ｐゴシック" pitchFamily="40" charset="-128"/>
              </a:rPr>
              <a:t>, </a:t>
            </a:r>
            <a:r>
              <a:rPr lang="zh-CN" altLang="en-US" dirty="0" smtClean="0">
                <a:latin typeface="Arial" charset="0"/>
                <a:ea typeface="ＭＳ Ｐゴシック" pitchFamily="40" charset="-128"/>
              </a:rPr>
              <a:t>拥护者</a:t>
            </a:r>
            <a:endParaRPr lang="zh-CN" altLang="zh-CN" dirty="0" smtClean="0">
              <a:latin typeface="Arial" charset="0"/>
              <a:ea typeface="ＭＳ Ｐゴシック" pitchFamily="40"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17542C3D-5B76-4270-86CC-14764467F6F0}" type="slidenum">
              <a:rPr lang="en-US" altLang="zh-CN"/>
              <a:pPr/>
              <a:t>26</a:t>
            </a:fld>
            <a:endParaRPr lang="en-US" altLang="zh-CN"/>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zh-CN" altLang="zh-CN" smtClean="0">
              <a:latin typeface="Arial" charset="0"/>
              <a:ea typeface="ＭＳ Ｐゴシック" pitchFamily="40"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070D48E-313B-493D-A943-49F2ADB90C37}" type="slidenum">
              <a:rPr lang="en-US" altLang="zh-CN"/>
              <a:pPr/>
              <a:t>27</a:t>
            </a:fld>
            <a:endParaRPr lang="en-US" altLang="zh-CN"/>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zh-CN" altLang="zh-CN" smtClean="0">
              <a:latin typeface="Arial" charset="0"/>
              <a:ea typeface="ＭＳ Ｐゴシック" pitchFamily="40"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Excerpt: Starting in 1906, tabulators were made more flexible by addition of a wiring panel to let users control their actions to some degree, thus allowing the same machine to be sold into different markets (government, railroad, </a:t>
            </a:r>
            <a:r>
              <a:rPr lang="en-US" altLang="zh-CN" dirty="0" err="1" smtClean="0"/>
              <a:t>etc</a:t>
            </a:r>
            <a:r>
              <a:rPr lang="en-US" altLang="zh-CN" dirty="0" smtClean="0"/>
              <a:t>) and used for different purposes. But this also meant that if one machine were to be used for different jobs, it would have to be rewired between each job, often a lengthy process that kept the machine offline for extended periods. In 1928, IBM began to manufacture machines with </a:t>
            </a:r>
            <a:r>
              <a:rPr lang="en-US" altLang="zh-CN" dirty="0" err="1" smtClean="0"/>
              <a:t>removeable</a:t>
            </a:r>
            <a:r>
              <a:rPr lang="en-US" altLang="zh-CN" dirty="0" smtClean="0"/>
              <a:t> wiring panels, or "</a:t>
            </a:r>
            <a:r>
              <a:rPr lang="en-US" altLang="zh-CN" dirty="0" err="1" smtClean="0"/>
              <a:t>plugboards</a:t>
            </a:r>
            <a:r>
              <a:rPr lang="en-US" altLang="zh-CN" dirty="0" smtClean="0"/>
              <a:t>", so programs could be prewired and swapped in and out instantly to change jobs. The </a:t>
            </a:r>
            <a:r>
              <a:rPr lang="en-US" altLang="zh-CN" dirty="0" err="1" smtClean="0"/>
              <a:t>plugboard</a:t>
            </a:r>
            <a:r>
              <a:rPr lang="en-US" altLang="zh-CN" dirty="0" smtClean="0"/>
              <a:t> fits into a receptacle in the machine...</a:t>
            </a:r>
          </a:p>
          <a:p>
            <a:endParaRPr lang="en-US" altLang="zh-CN" dirty="0" smtClean="0"/>
          </a:p>
          <a:p>
            <a:r>
              <a:rPr lang="en-US" altLang="zh-CN" dirty="0" smtClean="0"/>
              <a:t>Thus, "programmers" existed as a "standard" career at least back to 1928, and perhaps earlier if you don't include removable panels. </a:t>
            </a:r>
            <a:endParaRPr lang="zh-CN" altLang="en-US" dirty="0"/>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28</a:t>
            </a:fld>
            <a:endParaRPr lang="zh-CN" altLang="en-US"/>
          </a:p>
        </p:txBody>
      </p:sp>
    </p:spTree>
    <p:extLst>
      <p:ext uri="{BB962C8B-B14F-4D97-AF65-F5344CB8AC3E}">
        <p14:creationId xmlns:p14="http://schemas.microsoft.com/office/powerpoint/2010/main" val="2852623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http://www.cs.auckland.ac.nz/historydisplays/FifthFloor/LogicAndSwitching/HarvardMark1/HarvardMark1Pictures.php</a:t>
            </a:r>
            <a:endParaRPr lang="zh-CN" altLang="en-US" dirty="0"/>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29</a:t>
            </a:fld>
            <a:endParaRPr lang="zh-CN" altLang="en-US"/>
          </a:p>
        </p:txBody>
      </p:sp>
    </p:spTree>
    <p:extLst>
      <p:ext uri="{BB962C8B-B14F-4D97-AF65-F5344CB8AC3E}">
        <p14:creationId xmlns:p14="http://schemas.microsoft.com/office/powerpoint/2010/main" val="3457342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To understand more details about the modern computers [2012</a:t>
            </a:r>
            <a:r>
              <a:rPr lang="zh-CN" altLang="en-US" dirty="0" smtClean="0"/>
              <a:t>年</a:t>
            </a:r>
            <a:r>
              <a:rPr lang="en-US" altLang="zh-CN" dirty="0" smtClean="0"/>
              <a:t>7</a:t>
            </a:r>
            <a:r>
              <a:rPr lang="zh-CN" altLang="en-US" dirty="0" smtClean="0"/>
              <a:t>月</a:t>
            </a:r>
            <a:r>
              <a:rPr lang="en-US" altLang="zh-CN" dirty="0" smtClean="0"/>
              <a:t>16</a:t>
            </a:r>
            <a:r>
              <a:rPr lang="zh-CN" altLang="en-US" dirty="0" smtClean="0"/>
              <a:t>日</a:t>
            </a:r>
            <a:r>
              <a:rPr lang="en-US" altLang="zh-CN" dirty="0" smtClean="0"/>
              <a:t>17:24:05]</a:t>
            </a:r>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FF95CD4-99D5-4597-9266-BF48BD317690}" type="slidenum">
              <a:rPr lang="en-US" altLang="zh-CN"/>
              <a:pPr/>
              <a:t>30</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zh-CN" smtClean="0">
              <a:latin typeface="Arial" charset="0"/>
              <a:ea typeface="ＭＳ Ｐゴシック" pitchFamily="40"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E011E5CB-3504-4EC3-B985-37F7407AB9DB}"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D2C6CE2-B380-47F6-B6CB-983BECDE9323}" type="slidenum">
              <a:rPr lang="en-US" altLang="zh-CN"/>
              <a:pPr/>
              <a:t>33</a:t>
            </a:fld>
            <a:endParaRPr lang="en-US" altLang="zh-CN"/>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zh-CN" altLang="zh-CN" smtClean="0">
              <a:latin typeface="Arial" charset="0"/>
              <a:ea typeface="ＭＳ Ｐゴシック" pitchFamily="40"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36</a:t>
            </a:fld>
            <a:endParaRPr lang="zh-CN" altLang="en-US"/>
          </a:p>
        </p:txBody>
      </p:sp>
    </p:spTree>
    <p:extLst>
      <p:ext uri="{BB962C8B-B14F-4D97-AF65-F5344CB8AC3E}">
        <p14:creationId xmlns:p14="http://schemas.microsoft.com/office/powerpoint/2010/main" val="3584757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37</a:t>
            </a:fld>
            <a:endParaRPr lang="zh-CN" altLang="en-US"/>
          </a:p>
        </p:txBody>
      </p:sp>
    </p:spTree>
    <p:extLst>
      <p:ext uri="{BB962C8B-B14F-4D97-AF65-F5344CB8AC3E}">
        <p14:creationId xmlns:p14="http://schemas.microsoft.com/office/powerpoint/2010/main" val="2721953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39</a:t>
            </a:fld>
            <a:endParaRPr lang="zh-CN" altLang="en-US"/>
          </a:p>
        </p:txBody>
      </p:sp>
    </p:spTree>
    <p:extLst>
      <p:ext uri="{BB962C8B-B14F-4D97-AF65-F5344CB8AC3E}">
        <p14:creationId xmlns:p14="http://schemas.microsoft.com/office/powerpoint/2010/main" val="118423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E011E5CB-3504-4EC3-B985-37F7407AB9DB}"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40</a:t>
            </a:fld>
            <a:endParaRPr lang="zh-CN" altLang="en-US"/>
          </a:p>
        </p:txBody>
      </p:sp>
    </p:spTree>
    <p:extLst>
      <p:ext uri="{BB962C8B-B14F-4D97-AF65-F5344CB8AC3E}">
        <p14:creationId xmlns:p14="http://schemas.microsoft.com/office/powerpoint/2010/main" val="328294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41</a:t>
            </a:fld>
            <a:endParaRPr lang="zh-CN" altLang="en-US"/>
          </a:p>
        </p:txBody>
      </p:sp>
    </p:spTree>
    <p:extLst>
      <p:ext uri="{BB962C8B-B14F-4D97-AF65-F5344CB8AC3E}">
        <p14:creationId xmlns:p14="http://schemas.microsoft.com/office/powerpoint/2010/main" val="3552636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46</a:t>
            </a:fld>
            <a:endParaRPr lang="zh-CN" altLang="en-US"/>
          </a:p>
        </p:txBody>
      </p:sp>
    </p:spTree>
    <p:extLst>
      <p:ext uri="{BB962C8B-B14F-4D97-AF65-F5344CB8AC3E}">
        <p14:creationId xmlns:p14="http://schemas.microsoft.com/office/powerpoint/2010/main" val="3627674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2E70BAA3-8848-4234-8559-D77D033F75BF}" type="slidenum">
              <a:rPr lang="en-US"/>
              <a:pPr/>
              <a:t>5</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54</a:t>
            </a:fld>
            <a:endParaRPr lang="zh-CN" altLang="en-US"/>
          </a:p>
        </p:txBody>
      </p:sp>
    </p:spTree>
    <p:extLst>
      <p:ext uri="{BB962C8B-B14F-4D97-AF65-F5344CB8AC3E}">
        <p14:creationId xmlns:p14="http://schemas.microsoft.com/office/powerpoint/2010/main" val="1679520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59</a:t>
            </a:fld>
            <a:endParaRPr lang="zh-CN" altLang="en-US"/>
          </a:p>
        </p:txBody>
      </p:sp>
    </p:spTree>
    <p:extLst>
      <p:ext uri="{BB962C8B-B14F-4D97-AF65-F5344CB8AC3E}">
        <p14:creationId xmlns:p14="http://schemas.microsoft.com/office/powerpoint/2010/main" val="300697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219B8F4-4DCF-4300-B6D5-AD3D095720BF}" type="slidenum">
              <a:rPr lang="en-US"/>
              <a:pPr/>
              <a:t>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smtClean="0"/>
              <a:t>Baghdad [ˈ</a:t>
            </a:r>
            <a:r>
              <a:rPr lang="en-US" dirty="0" err="1" smtClean="0"/>
              <a:t>bæɡdæd</a:t>
            </a:r>
            <a:r>
              <a:rPr lang="en-US" dirty="0" smtClean="0"/>
              <a:t>] n.</a:t>
            </a:r>
            <a:r>
              <a:rPr lang="zh-CN" altLang="en-US" dirty="0" smtClean="0"/>
              <a:t>巴格达</a:t>
            </a:r>
            <a:r>
              <a:rPr lang="en-US" altLang="zh-CN" dirty="0" smtClean="0"/>
              <a:t>(</a:t>
            </a:r>
            <a:r>
              <a:rPr lang="zh-CN" altLang="en-US" dirty="0" smtClean="0"/>
              <a:t>伊拉克首都</a:t>
            </a:r>
            <a:r>
              <a:rPr lang="en-US" altLang="zh-CN" dirty="0" smtClean="0"/>
              <a:t>)</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60</a:t>
            </a:fld>
            <a:endParaRPr lang="zh-CN" altLang="en-US"/>
          </a:p>
        </p:txBody>
      </p:sp>
    </p:spTree>
    <p:extLst>
      <p:ext uri="{BB962C8B-B14F-4D97-AF65-F5344CB8AC3E}">
        <p14:creationId xmlns:p14="http://schemas.microsoft.com/office/powerpoint/2010/main" val="30074840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1E5CB-3504-4EC3-B985-37F7407AB9DB}" type="slidenum">
              <a:rPr lang="zh-CN" altLang="en-US" smtClean="0"/>
              <a:pPr/>
              <a:t>61</a:t>
            </a:fld>
            <a:endParaRPr lang="zh-CN" altLang="en-US"/>
          </a:p>
        </p:txBody>
      </p:sp>
    </p:spTree>
    <p:extLst>
      <p:ext uri="{BB962C8B-B14F-4D97-AF65-F5344CB8AC3E}">
        <p14:creationId xmlns:p14="http://schemas.microsoft.com/office/powerpoint/2010/main" val="6756896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点一下跟之前的分类是不协调的</a:t>
            </a:r>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63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4687EA86-AC02-4EA4-B1EF-9DC7E2C6BDE7}" type="slidenum">
              <a:rPr lang="en-US" altLang="zh-CN"/>
              <a:pPr/>
              <a:t>7</a:t>
            </a:fld>
            <a:endParaRPr lang="en-US" altLang="zh-CN"/>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zh-CN" altLang="zh-CN" smtClean="0">
              <a:latin typeface="Arial" charset="0"/>
              <a:ea typeface="ＭＳ Ｐゴシック" pitchFamily="40"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E011E5CB-3504-4EC3-B985-37F7407AB9DB}"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85229FE7-B062-4C9F-A804-F559EFC1585C}" type="slidenum">
              <a:rPr lang="en-US" altLang="zh-CN"/>
              <a:pPr/>
              <a:t>9</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zh-CN" altLang="zh-CN" smtClean="0">
              <a:latin typeface="Arial" charset="0"/>
              <a:ea typeface="ＭＳ Ｐゴシック" pitchFamily="40"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F85E25-251F-4AB7-8205-FD237544AF64}" type="datetime1">
              <a:rPr lang="en-US" altLang="zh-CN" smtClean="0"/>
              <a:pPr/>
              <a:t>12/23/2015</a:t>
            </a:fld>
            <a:endParaRPr lang="en-US"/>
          </a:p>
        </p:txBody>
      </p:sp>
      <p:sp>
        <p:nvSpPr>
          <p:cNvPr id="5" name="Footer Placeholder 4"/>
          <p:cNvSpPr>
            <a:spLocks noGrp="1"/>
          </p:cNvSpPr>
          <p:nvPr>
            <p:ph type="ftr" sz="quarter" idx="11"/>
          </p:nvPr>
        </p:nvSpPr>
        <p:spPr/>
        <p:txBody>
          <a:bodyPr/>
          <a:lstStyle/>
          <a:p>
            <a:r>
              <a:rPr lang="en-US" smtClean="0"/>
              <a:t>Part V: Computer History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A43E85-79B3-4A3B-8F10-1AC9E507C50F}" type="datetime1">
              <a:rPr lang="en-US" altLang="zh-CN" smtClean="0"/>
              <a:pPr/>
              <a:t>12/23/2015</a:t>
            </a:fld>
            <a:endParaRPr lang="en-US"/>
          </a:p>
        </p:txBody>
      </p:sp>
      <p:sp>
        <p:nvSpPr>
          <p:cNvPr id="5" name="Footer Placeholder 4"/>
          <p:cNvSpPr>
            <a:spLocks noGrp="1"/>
          </p:cNvSpPr>
          <p:nvPr>
            <p:ph type="ftr" sz="quarter" idx="11"/>
          </p:nvPr>
        </p:nvSpPr>
        <p:spPr/>
        <p:txBody>
          <a:bodyPr/>
          <a:lstStyle/>
          <a:p>
            <a:r>
              <a:rPr lang="en-US" smtClean="0"/>
              <a:t>Part V: Computer History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F66466-BB3B-4DBB-872F-3E04D7D5A26D}" type="datetime1">
              <a:rPr lang="en-US" altLang="zh-CN" smtClean="0"/>
              <a:pPr/>
              <a:t>12/23/2015</a:t>
            </a:fld>
            <a:endParaRPr lang="en-US"/>
          </a:p>
        </p:txBody>
      </p:sp>
      <p:sp>
        <p:nvSpPr>
          <p:cNvPr id="5" name="Footer Placeholder 4"/>
          <p:cNvSpPr>
            <a:spLocks noGrp="1"/>
          </p:cNvSpPr>
          <p:nvPr>
            <p:ph type="ftr" sz="quarter" idx="11"/>
          </p:nvPr>
        </p:nvSpPr>
        <p:spPr/>
        <p:txBody>
          <a:bodyPr/>
          <a:lstStyle/>
          <a:p>
            <a:r>
              <a:rPr lang="en-US" smtClean="0"/>
              <a:t>Part V: Computer History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5852" cy="6858000"/>
          </a:xfrm>
          <a:solidFill>
            <a:schemeClr val="bg1">
              <a:lumMod val="75000"/>
            </a:schemeClr>
          </a:solidFill>
        </p:spPr>
        <p:txBody>
          <a:bodyPr vert="vert270" anchor="ctr"/>
          <a:lstStyle/>
          <a:p>
            <a:r>
              <a:rPr lang="en-US" altLang="zh-CN" dirty="0" smtClean="0"/>
              <a:t>Click to edit Master title style</a:t>
            </a:r>
            <a:endParaRPr lang="zh-CN" altLang="en-US" dirty="0"/>
          </a:p>
        </p:txBody>
      </p:sp>
      <p:sp>
        <p:nvSpPr>
          <p:cNvPr id="3" name="Date Placeholder 2"/>
          <p:cNvSpPr>
            <a:spLocks noGrp="1"/>
          </p:cNvSpPr>
          <p:nvPr>
            <p:ph type="dt" sz="half" idx="10"/>
          </p:nvPr>
        </p:nvSpPr>
        <p:spPr>
          <a:xfrm>
            <a:off x="1366830" y="6356350"/>
            <a:ext cx="1276344" cy="365125"/>
          </a:xfrm>
        </p:spPr>
        <p:txBody>
          <a:bodyPr/>
          <a:lstStyle/>
          <a:p>
            <a:fld id="{EFDC9221-4DD6-44EC-9D55-37075A971C50}" type="datetime1">
              <a:rPr lang="en-US" altLang="zh-CN" smtClean="0"/>
              <a:pPr/>
              <a:t>12/23/2015</a:t>
            </a:fld>
            <a:endParaRPr lang="zh-CN" altLang="en-US"/>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a:t>
            </a:fld>
            <a:endParaRPr lang="zh-CN" altLang="en-US"/>
          </a:p>
        </p:txBody>
      </p:sp>
      <p:sp>
        <p:nvSpPr>
          <p:cNvPr id="7" name="Content Placeholder 2"/>
          <p:cNvSpPr>
            <a:spLocks noGrp="1"/>
          </p:cNvSpPr>
          <p:nvPr>
            <p:ph idx="1"/>
          </p:nvPr>
        </p:nvSpPr>
        <p:spPr>
          <a:xfrm>
            <a:off x="1285852" y="571480"/>
            <a:ext cx="7572396" cy="5197493"/>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713C14-08B9-4932-940B-C522B285EE4A}" type="datetime1">
              <a:rPr lang="en-US" altLang="zh-CN" smtClean="0"/>
              <a:pPr/>
              <a:t>12/23/2015</a:t>
            </a:fld>
            <a:endParaRPr lang="en-US"/>
          </a:p>
        </p:txBody>
      </p:sp>
      <p:sp>
        <p:nvSpPr>
          <p:cNvPr id="5" name="Footer Placeholder 4"/>
          <p:cNvSpPr>
            <a:spLocks noGrp="1"/>
          </p:cNvSpPr>
          <p:nvPr>
            <p:ph type="ftr" sz="quarter" idx="11"/>
          </p:nvPr>
        </p:nvSpPr>
        <p:spPr/>
        <p:txBody>
          <a:bodyPr/>
          <a:lstStyle/>
          <a:p>
            <a:r>
              <a:rPr lang="en-US" smtClean="0"/>
              <a:t>Part V: Computer History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DFDDF8-CB87-4FBC-BAF3-B27EF2B8A638}" type="datetime1">
              <a:rPr lang="en-US" altLang="zh-CN" smtClean="0"/>
              <a:pPr/>
              <a:t>12/23/2015</a:t>
            </a:fld>
            <a:endParaRPr lang="en-US"/>
          </a:p>
        </p:txBody>
      </p:sp>
      <p:sp>
        <p:nvSpPr>
          <p:cNvPr id="5" name="Footer Placeholder 4"/>
          <p:cNvSpPr>
            <a:spLocks noGrp="1"/>
          </p:cNvSpPr>
          <p:nvPr>
            <p:ph type="ftr" sz="quarter" idx="11"/>
          </p:nvPr>
        </p:nvSpPr>
        <p:spPr/>
        <p:txBody>
          <a:bodyPr/>
          <a:lstStyle/>
          <a:p>
            <a:r>
              <a:rPr lang="en-US" smtClean="0"/>
              <a:t>Part V: Computer History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A0B105-6B74-492C-8534-69C96D8CA6DB}" type="datetime1">
              <a:rPr lang="en-US" altLang="zh-CN" smtClean="0"/>
              <a:pPr/>
              <a:t>12/23/2015</a:t>
            </a:fld>
            <a:endParaRPr lang="en-US"/>
          </a:p>
        </p:txBody>
      </p:sp>
      <p:sp>
        <p:nvSpPr>
          <p:cNvPr id="6" name="Footer Placeholder 5"/>
          <p:cNvSpPr>
            <a:spLocks noGrp="1"/>
          </p:cNvSpPr>
          <p:nvPr>
            <p:ph type="ftr" sz="quarter" idx="11"/>
          </p:nvPr>
        </p:nvSpPr>
        <p:spPr/>
        <p:txBody>
          <a:bodyPr/>
          <a:lstStyle/>
          <a:p>
            <a:r>
              <a:rPr lang="en-US" smtClean="0"/>
              <a:t>Part V: Computer History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074DFD-A9BD-40D9-9213-3F8D140BBD18}" type="datetime1">
              <a:rPr lang="en-US" altLang="zh-CN" smtClean="0"/>
              <a:pPr/>
              <a:t>12/23/2015</a:t>
            </a:fld>
            <a:endParaRPr lang="en-US"/>
          </a:p>
        </p:txBody>
      </p:sp>
      <p:sp>
        <p:nvSpPr>
          <p:cNvPr id="8" name="Footer Placeholder 7"/>
          <p:cNvSpPr>
            <a:spLocks noGrp="1"/>
          </p:cNvSpPr>
          <p:nvPr>
            <p:ph type="ftr" sz="quarter" idx="11"/>
          </p:nvPr>
        </p:nvSpPr>
        <p:spPr/>
        <p:txBody>
          <a:bodyPr/>
          <a:lstStyle/>
          <a:p>
            <a:r>
              <a:rPr lang="en-US" smtClean="0"/>
              <a:t>Part V: Computer History</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E6B5DA-6E77-40DD-A164-C648155AF0EF}" type="datetime1">
              <a:rPr lang="en-US" altLang="zh-CN" smtClean="0"/>
              <a:pPr/>
              <a:t>12/23/2015</a:t>
            </a:fld>
            <a:endParaRPr lang="en-US"/>
          </a:p>
        </p:txBody>
      </p:sp>
      <p:sp>
        <p:nvSpPr>
          <p:cNvPr id="4" name="Footer Placeholder 3"/>
          <p:cNvSpPr>
            <a:spLocks noGrp="1"/>
          </p:cNvSpPr>
          <p:nvPr>
            <p:ph type="ftr" sz="quarter" idx="11"/>
          </p:nvPr>
        </p:nvSpPr>
        <p:spPr/>
        <p:txBody>
          <a:bodyPr/>
          <a:lstStyle/>
          <a:p>
            <a:r>
              <a:rPr lang="en-US" smtClean="0"/>
              <a:t>Part V: Computer History</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09AA24-78B6-48B2-96C5-5529B4DD750D}" type="datetime1">
              <a:rPr lang="en-US" altLang="zh-CN" smtClean="0"/>
              <a:pPr/>
              <a:t>12/23/2015</a:t>
            </a:fld>
            <a:endParaRPr lang="en-US"/>
          </a:p>
        </p:txBody>
      </p:sp>
      <p:sp>
        <p:nvSpPr>
          <p:cNvPr id="3" name="Footer Placeholder 2"/>
          <p:cNvSpPr>
            <a:spLocks noGrp="1"/>
          </p:cNvSpPr>
          <p:nvPr>
            <p:ph type="ftr" sz="quarter" idx="11"/>
          </p:nvPr>
        </p:nvSpPr>
        <p:spPr/>
        <p:txBody>
          <a:bodyPr/>
          <a:lstStyle/>
          <a:p>
            <a:r>
              <a:rPr lang="en-US" smtClean="0"/>
              <a:t>Part V: Computer History</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8FCE7C-604E-45EC-A930-E778985DDD3D}" type="datetime1">
              <a:rPr lang="en-US" altLang="zh-CN" smtClean="0"/>
              <a:pPr/>
              <a:t>12/23/2015</a:t>
            </a:fld>
            <a:endParaRPr lang="en-US"/>
          </a:p>
        </p:txBody>
      </p:sp>
      <p:sp>
        <p:nvSpPr>
          <p:cNvPr id="6" name="Footer Placeholder 5"/>
          <p:cNvSpPr>
            <a:spLocks noGrp="1"/>
          </p:cNvSpPr>
          <p:nvPr>
            <p:ph type="ftr" sz="quarter" idx="11"/>
          </p:nvPr>
        </p:nvSpPr>
        <p:spPr/>
        <p:txBody>
          <a:bodyPr/>
          <a:lstStyle/>
          <a:p>
            <a:r>
              <a:rPr lang="en-US" smtClean="0"/>
              <a:t>Part V: Computer History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12871D-BBAD-4586-81FF-108F74510B90}" type="datetime1">
              <a:rPr lang="en-US" altLang="zh-CN" smtClean="0"/>
              <a:pPr/>
              <a:t>12/23/2015</a:t>
            </a:fld>
            <a:endParaRPr lang="en-US"/>
          </a:p>
        </p:txBody>
      </p:sp>
      <p:sp>
        <p:nvSpPr>
          <p:cNvPr id="6" name="Footer Placeholder 5"/>
          <p:cNvSpPr>
            <a:spLocks noGrp="1"/>
          </p:cNvSpPr>
          <p:nvPr>
            <p:ph type="ftr" sz="quarter" idx="11"/>
          </p:nvPr>
        </p:nvSpPr>
        <p:spPr/>
        <p:txBody>
          <a:bodyPr/>
          <a:lstStyle/>
          <a:p>
            <a:r>
              <a:rPr lang="en-US" smtClean="0"/>
              <a:t>Part V: Computer History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04800"/>
            <a:ext cx="8229600" cy="6397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66800"/>
            <a:ext cx="8229600" cy="5059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FE3E3-D447-45A6-B396-6EB6B05E4659}" type="datetime1">
              <a:rPr lang="en-US" altLang="zh-CN" smtClean="0"/>
              <a:pPr/>
              <a:t>12/23/2015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Part V: Computer History</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hyperlink" Target="http://www.sdsc.edu/ScienceWomen/lovelace.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wmf"/></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96.wmf"/><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wmf"/><Relationship Id="rId9"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ee.ryerson.ca/~elf/abacu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www.sliderule.ca/" TargetMode="External"/><Relationship Id="rId4" Type="http://schemas.openxmlformats.org/officeDocument/2006/relationships/hyperlink" Target="http://mathworld.wolfram.com/NapiersBone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0859"/>
            <a:ext cx="9144000" cy="1470025"/>
          </a:xfrm>
          <a:solidFill>
            <a:schemeClr val="accent4">
              <a:lumMod val="75000"/>
            </a:schemeClr>
          </a:solidFill>
        </p:spPr>
        <p:txBody>
          <a:bodyPr/>
          <a:lstStyle/>
          <a:p>
            <a:r>
              <a:rPr lang="en-US" altLang="zh-CN"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First course of Computer Science</a:t>
            </a:r>
            <a:endParaRPr lang="zh-CN" altLang="en-US"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3" name="Subtitle 2"/>
          <p:cNvSpPr>
            <a:spLocks noGrp="1"/>
          </p:cNvSpPr>
          <p:nvPr>
            <p:ph type="subTitle" idx="1"/>
          </p:nvPr>
        </p:nvSpPr>
        <p:spPr>
          <a:xfrm>
            <a:off x="142844" y="3605186"/>
            <a:ext cx="9001156" cy="1119214"/>
          </a:xfrm>
        </p:spPr>
        <p:txBody>
          <a:bodyPr>
            <a:normAutofit fontScale="85000" lnSpcReduction="20000"/>
          </a:bodyPr>
          <a:lstStyle/>
          <a:p>
            <a:r>
              <a:rPr lang="en-US" altLang="zh-CN" b="1" dirty="0" smtClean="0">
                <a:ln w="10541" cmpd="sng">
                  <a:solidFill>
                    <a:schemeClr val="accent1">
                      <a:shade val="88000"/>
                      <a:satMod val="110000"/>
                    </a:schemeClr>
                  </a:solidFill>
                  <a:prstDash val="solid"/>
                </a:ln>
                <a:solidFill>
                  <a:srgbClr val="00B0F0"/>
                </a:solidFill>
              </a:rPr>
              <a:t>Part V: Computer Architecture</a:t>
            </a:r>
          </a:p>
          <a:p>
            <a:r>
              <a:rPr lang="en-US" altLang="zh-CN" sz="2600" dirty="0" smtClean="0">
                <a:solidFill>
                  <a:schemeClr val="tx1"/>
                </a:solidFill>
              </a:rPr>
              <a:t>                             -- A short history of computers</a:t>
            </a:r>
          </a:p>
          <a:p>
            <a:r>
              <a:rPr lang="en-US" altLang="zh-CN" sz="2600" dirty="0" smtClean="0">
                <a:solidFill>
                  <a:schemeClr val="tx1"/>
                </a:solidFill>
              </a:rPr>
              <a:t>                                                          [3 persons + 4 Generations]</a:t>
            </a:r>
          </a:p>
        </p:txBody>
      </p:sp>
      <p:pic>
        <p:nvPicPr>
          <p:cNvPr id="4" name="Picture 3" descr="C:\Users\mlinking\Pictures\vonNeumann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766" y="4686494"/>
            <a:ext cx="2240271" cy="21522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mlinking\Pictures\turing_machin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28" y="4738243"/>
            <a:ext cx="4104456" cy="17537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mlinking\Pictures\PC-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0374" y="4556108"/>
            <a:ext cx="2733675" cy="2447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1143000"/>
            <a:ext cx="8229600" cy="609600"/>
          </a:xfrm>
          <a:solidFill>
            <a:schemeClr val="accent2"/>
          </a:solidFill>
        </p:spPr>
        <p:txBody>
          <a:bodyPr>
            <a:normAutofit fontScale="90000"/>
          </a:bodyPr>
          <a:lstStyle/>
          <a:p>
            <a:pPr eaLnBrk="1" hangingPunct="1"/>
            <a:r>
              <a:rPr lang="en-US" dirty="0">
                <a:ea typeface="ＭＳ Ｐゴシック" pitchFamily="94" charset="-128"/>
                <a:cs typeface="ＭＳ Ｐゴシック" pitchFamily="94" charset="-128"/>
              </a:rPr>
              <a:t>Are These Devices Computers?</a:t>
            </a:r>
          </a:p>
        </p:txBody>
      </p:sp>
      <p:sp>
        <p:nvSpPr>
          <p:cNvPr id="27651" name="Rectangle 3"/>
          <p:cNvSpPr>
            <a:spLocks noGrp="1" noChangeArrowheads="1"/>
          </p:cNvSpPr>
          <p:nvPr>
            <p:ph idx="1"/>
          </p:nvPr>
        </p:nvSpPr>
        <p:spPr>
          <a:xfrm>
            <a:off x="457200" y="2027237"/>
            <a:ext cx="8229600" cy="3306763"/>
          </a:xfrm>
          <a:ln>
            <a:noFill/>
          </a:ln>
        </p:spPr>
        <p:txBody>
          <a:bodyPr>
            <a:noAutofit/>
          </a:bodyPr>
          <a:lstStyle/>
          <a:p>
            <a:pPr eaLnBrk="1" hangingPunct="1"/>
            <a:r>
              <a:rPr lang="en-US" sz="3600" dirty="0">
                <a:ea typeface="ＭＳ Ｐゴシック" pitchFamily="94" charset="-128"/>
                <a:cs typeface="ＭＳ Ｐゴシック" pitchFamily="94" charset="-128"/>
              </a:rPr>
              <a:t>Not considered general-purpose computers</a:t>
            </a:r>
          </a:p>
          <a:p>
            <a:pPr eaLnBrk="1" hangingPunct="1"/>
            <a:r>
              <a:rPr lang="en-US" sz="3600" dirty="0">
                <a:ea typeface="ＭＳ Ｐゴシック" pitchFamily="94" charset="-128"/>
                <a:cs typeface="ＭＳ Ｐゴシック" pitchFamily="94" charset="-128"/>
              </a:rPr>
              <a:t> They lack</a:t>
            </a:r>
          </a:p>
          <a:p>
            <a:pPr lvl="1" eaLnBrk="1" hangingPunct="1"/>
            <a:r>
              <a:rPr lang="en-US" sz="3200" b="1" dirty="0">
                <a:solidFill>
                  <a:srgbClr val="0070C0"/>
                </a:solidFill>
              </a:rPr>
              <a:t>memory</a:t>
            </a:r>
          </a:p>
          <a:p>
            <a:pPr lvl="1" eaLnBrk="1" hangingPunct="1"/>
            <a:r>
              <a:rPr lang="en-US" sz="3200" b="1" dirty="0">
                <a:solidFill>
                  <a:srgbClr val="0070C0"/>
                </a:solidFill>
              </a:rPr>
              <a:t>ability to be programmed</a:t>
            </a:r>
          </a:p>
        </p:txBody>
      </p:sp>
      <p:sp>
        <p:nvSpPr>
          <p:cNvPr id="27652"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14D3A928-3CC1-40D4-9BBE-0C4878EC0937}" type="slidenum">
              <a:rPr lang="en-US"/>
              <a:pPr/>
              <a:t>10</a:t>
            </a:fld>
            <a:endParaRPr lang="en-US"/>
          </a:p>
        </p:txBody>
      </p:sp>
      <p:pic>
        <p:nvPicPr>
          <p:cNvPr id="5" name="Picture 4"/>
          <p:cNvPicPr>
            <a:picLocks noChangeAspect="1"/>
          </p:cNvPicPr>
          <p:nvPr/>
        </p:nvPicPr>
        <p:blipFill>
          <a:blip r:embed="rId3" cstate="print"/>
          <a:stretch>
            <a:fillRect/>
          </a:stretch>
        </p:blipFill>
        <p:spPr>
          <a:xfrm>
            <a:off x="5943600" y="2514600"/>
            <a:ext cx="2057400" cy="2693323"/>
          </a:xfrm>
          <a:prstGeom prst="rect">
            <a:avLst/>
          </a:prstGeom>
        </p:spPr>
      </p:pic>
      <p:sp>
        <p:nvSpPr>
          <p:cNvPr id="6" name="Footer Placeholder 5"/>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228600"/>
            <a:ext cx="9144000" cy="1066800"/>
          </a:xfrm>
        </p:spPr>
        <p:txBody>
          <a:bodyPr>
            <a:noAutofit/>
          </a:bodyPr>
          <a:lstStyle/>
          <a:p>
            <a:pPr eaLnBrk="1" fontAlgn="auto" hangingPunct="1">
              <a:spcAft>
                <a:spcPts val="0"/>
              </a:spcAft>
              <a:defRPr/>
            </a:pPr>
            <a:r>
              <a:rPr lang="en-US" dirty="0">
                <a:ea typeface="+mj-ea"/>
                <a:cs typeface="+mj-cs"/>
              </a:rPr>
              <a:t>First Programmable Device with Memory</a:t>
            </a:r>
          </a:p>
        </p:txBody>
      </p:sp>
      <p:sp>
        <p:nvSpPr>
          <p:cNvPr id="29699" name="Rectangle 3"/>
          <p:cNvSpPr>
            <a:spLocks noGrp="1" noChangeArrowheads="1"/>
          </p:cNvSpPr>
          <p:nvPr>
            <p:ph idx="1"/>
          </p:nvPr>
        </p:nvSpPr>
        <p:spPr>
          <a:xfrm>
            <a:off x="228600" y="1447800"/>
            <a:ext cx="5867400" cy="4821238"/>
          </a:xfrm>
        </p:spPr>
        <p:txBody>
          <a:bodyPr/>
          <a:lstStyle/>
          <a:p>
            <a:pPr eaLnBrk="1" hangingPunct="1">
              <a:lnSpc>
                <a:spcPct val="90000"/>
              </a:lnSpc>
            </a:pPr>
            <a:r>
              <a:rPr lang="en-US" dirty="0">
                <a:ea typeface="ＭＳ Ｐゴシック" pitchFamily="94" charset="-128"/>
                <a:cs typeface="ＭＳ Ｐゴシック" pitchFamily="94" charset="-128"/>
              </a:rPr>
              <a:t>A </a:t>
            </a:r>
            <a:r>
              <a:rPr lang="en-US" dirty="0" smtClean="0">
                <a:ea typeface="ＭＳ Ｐゴシック" pitchFamily="94" charset="-128"/>
                <a:cs typeface="ＭＳ Ｐゴシック" pitchFamily="94" charset="-128"/>
              </a:rPr>
              <a:t>loom [</a:t>
            </a:r>
            <a:r>
              <a:rPr lang="zh-CN" altLang="en-US" sz="2400" dirty="0" smtClean="0">
                <a:ea typeface="ＭＳ Ｐゴシック" pitchFamily="94" charset="-128"/>
                <a:cs typeface="ＭＳ Ｐゴシック" pitchFamily="94" charset="-128"/>
              </a:rPr>
              <a:t>织布机</a:t>
            </a:r>
            <a:r>
              <a:rPr lang="en-US" dirty="0" smtClean="0">
                <a:ea typeface="ＭＳ Ｐゴシック" pitchFamily="94" charset="-128"/>
                <a:cs typeface="ＭＳ Ｐゴシック" pitchFamily="94" charset="-128"/>
              </a:rPr>
              <a:t>]!  </a:t>
            </a:r>
            <a:endParaRPr lang="en-US" dirty="0">
              <a:ea typeface="ＭＳ Ｐゴシック" pitchFamily="94" charset="-128"/>
              <a:cs typeface="ＭＳ Ｐゴシック" pitchFamily="94" charset="-128"/>
            </a:endParaRPr>
          </a:p>
          <a:p>
            <a:pPr eaLnBrk="1" hangingPunct="1">
              <a:lnSpc>
                <a:spcPct val="90000"/>
              </a:lnSpc>
            </a:pPr>
            <a:r>
              <a:rPr lang="en-US" dirty="0">
                <a:ea typeface="ＭＳ Ｐゴシック" pitchFamily="94" charset="-128"/>
                <a:cs typeface="ＭＳ Ｐゴシック" pitchFamily="94" charset="-128"/>
              </a:rPr>
              <a:t>Used to weave cloth with patterns</a:t>
            </a:r>
          </a:p>
          <a:p>
            <a:pPr eaLnBrk="1" hangingPunct="1">
              <a:lnSpc>
                <a:spcPct val="90000"/>
              </a:lnSpc>
            </a:pPr>
            <a:r>
              <a:rPr lang="en-US" dirty="0">
                <a:ea typeface="ＭＳ Ｐゴシック" pitchFamily="94" charset="-128"/>
                <a:cs typeface="ＭＳ Ｐゴシック" pitchFamily="94" charset="-128"/>
              </a:rPr>
              <a:t>Invented by Joseph Jacquard, France, 1804 </a:t>
            </a:r>
          </a:p>
          <a:p>
            <a:pPr eaLnBrk="1" hangingPunct="1">
              <a:lnSpc>
                <a:spcPct val="90000"/>
              </a:lnSpc>
            </a:pPr>
            <a:r>
              <a:rPr lang="en-US" dirty="0">
                <a:ea typeface="ＭＳ Ｐゴシック" pitchFamily="94" charset="-128"/>
                <a:cs typeface="ＭＳ Ｐゴシック" pitchFamily="94" charset="-128"/>
              </a:rPr>
              <a:t>Automated loom using </a:t>
            </a:r>
            <a:r>
              <a:rPr lang="en-US" b="1" dirty="0">
                <a:ea typeface="ＭＳ Ｐゴシック" pitchFamily="94" charset="-128"/>
                <a:cs typeface="ＭＳ Ｐゴシック" pitchFamily="94" charset="-128"/>
              </a:rPr>
              <a:t>punched</a:t>
            </a:r>
            <a:r>
              <a:rPr lang="en-US" dirty="0">
                <a:ea typeface="ＭＳ Ｐゴシック" pitchFamily="94" charset="-128"/>
                <a:cs typeface="ＭＳ Ｐゴシック" pitchFamily="94" charset="-128"/>
              </a:rPr>
              <a:t> </a:t>
            </a:r>
            <a:r>
              <a:rPr lang="en-US" b="1" dirty="0">
                <a:ea typeface="ＭＳ Ｐゴシック" pitchFamily="94" charset="-128"/>
                <a:cs typeface="ＭＳ Ｐゴシック" pitchFamily="94" charset="-128"/>
              </a:rPr>
              <a:t>cards</a:t>
            </a:r>
            <a:r>
              <a:rPr lang="en-US" dirty="0">
                <a:ea typeface="ＭＳ Ｐゴシック" pitchFamily="94" charset="-128"/>
                <a:cs typeface="ＭＳ Ｐゴシック" pitchFamily="94" charset="-128"/>
              </a:rPr>
              <a:t> to create pattern</a:t>
            </a:r>
          </a:p>
          <a:p>
            <a:pPr lvl="1" eaLnBrk="1" hangingPunct="1">
              <a:lnSpc>
                <a:spcPct val="90000"/>
              </a:lnSpc>
            </a:pPr>
            <a:r>
              <a:rPr lang="en-US" dirty="0"/>
              <a:t>hole in card at a certain place causes change in the weave at corresponding place in the fabric</a:t>
            </a:r>
          </a:p>
        </p:txBody>
      </p:sp>
      <p:sp>
        <p:nvSpPr>
          <p:cNvPr id="29700"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7C23FD3-7179-44C7-BFBF-7B318C7FDD01}" type="slidenum">
              <a:rPr lang="en-US"/>
              <a:pPr/>
              <a:t>11</a:t>
            </a:fld>
            <a:endParaRPr lang="en-US"/>
          </a:p>
        </p:txBody>
      </p:sp>
      <p:pic>
        <p:nvPicPr>
          <p:cNvPr id="5" name="Picture 4" descr="180px-Jacquard"/>
          <p:cNvPicPr>
            <a:picLocks noChangeAspect="1" noChangeArrowheads="1"/>
          </p:cNvPicPr>
          <p:nvPr/>
        </p:nvPicPr>
        <p:blipFill>
          <a:blip r:embed="rId3" cstate="print"/>
          <a:srcRect/>
          <a:stretch>
            <a:fillRect/>
          </a:stretch>
        </p:blipFill>
        <p:spPr bwMode="auto">
          <a:xfrm>
            <a:off x="6248400" y="1216025"/>
            <a:ext cx="2286000" cy="3060700"/>
          </a:xfrm>
          <a:prstGeom prst="rect">
            <a:avLst/>
          </a:prstGeom>
          <a:noFill/>
          <a:ln w="9525">
            <a:noFill/>
            <a:miter lim="800000"/>
            <a:headEnd/>
            <a:tailEnd/>
          </a:ln>
        </p:spPr>
      </p:pic>
      <p:sp>
        <p:nvSpPr>
          <p:cNvPr id="6" name="Text Box 5"/>
          <p:cNvSpPr txBox="1">
            <a:spLocks noChangeArrowheads="1"/>
          </p:cNvSpPr>
          <p:nvPr/>
        </p:nvSpPr>
        <p:spPr bwMode="auto">
          <a:xfrm>
            <a:off x="5791200" y="838200"/>
            <a:ext cx="3352800" cy="307975"/>
          </a:xfrm>
          <a:prstGeom prst="rect">
            <a:avLst/>
          </a:prstGeom>
          <a:noFill/>
          <a:ln w="9525">
            <a:noFill/>
            <a:miter lim="800000"/>
            <a:headEnd/>
            <a:tailEnd/>
          </a:ln>
        </p:spPr>
        <p:txBody>
          <a:bodyPr>
            <a:prstTxWarp prst="textNoShape">
              <a:avLst/>
            </a:prstTxWarp>
            <a:spAutoFit/>
          </a:bodyPr>
          <a:lstStyle/>
          <a:p>
            <a:pPr>
              <a:spcBef>
                <a:spcPct val="50000"/>
              </a:spcBef>
            </a:pPr>
            <a:r>
              <a:rPr lang="en-US" sz="1400" i="1" dirty="0"/>
              <a:t>fig from </a:t>
            </a:r>
            <a:r>
              <a:rPr lang="en-US" sz="1400" i="1" dirty="0" err="1"/>
              <a:t>Wikipedia</a:t>
            </a:r>
            <a:r>
              <a:rPr lang="en-US" sz="1400" i="1" dirty="0"/>
              <a:t>, Jacquard loom entry</a:t>
            </a:r>
            <a:endParaRPr lang="en-US" dirty="0"/>
          </a:p>
        </p:txBody>
      </p:sp>
      <p:pic>
        <p:nvPicPr>
          <p:cNvPr id="7" name="Picture 3"/>
          <p:cNvPicPr>
            <a:picLocks noChangeAspect="1" noChangeArrowheads="1"/>
          </p:cNvPicPr>
          <p:nvPr/>
        </p:nvPicPr>
        <p:blipFill>
          <a:blip r:embed="rId4" cstate="print"/>
          <a:srcRect/>
          <a:stretch>
            <a:fillRect/>
          </a:stretch>
        </p:blipFill>
        <p:spPr bwMode="auto">
          <a:xfrm>
            <a:off x="6037650" y="4267200"/>
            <a:ext cx="3106350" cy="2590800"/>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685800"/>
            <a:ext cx="8229600" cy="1066800"/>
          </a:xfrm>
        </p:spPr>
        <p:txBody>
          <a:bodyPr/>
          <a:lstStyle/>
          <a:p>
            <a:pPr algn="l" eaLnBrk="1" hangingPunct="1"/>
            <a:r>
              <a:rPr lang="en-US" dirty="0">
                <a:ea typeface="ＭＳ Ｐゴシック" pitchFamily="94" charset="-128"/>
                <a:cs typeface="ＭＳ Ｐゴシック" pitchFamily="94" charset="-128"/>
              </a:rPr>
              <a:t>Jacquard Loom	</a:t>
            </a:r>
          </a:p>
        </p:txBody>
      </p:sp>
      <p:sp>
        <p:nvSpPr>
          <p:cNvPr id="31748"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4ACB8167-4797-4558-A802-32B7A0731FD5}" type="slidenum">
              <a:rPr lang="en-US"/>
              <a:pPr/>
              <a:t>12</a:t>
            </a:fld>
            <a:endParaRPr lang="en-US"/>
          </a:p>
        </p:txBody>
      </p:sp>
      <p:sp>
        <p:nvSpPr>
          <p:cNvPr id="31752" name="Text Box 7"/>
          <p:cNvSpPr txBox="1">
            <a:spLocks noChangeArrowheads="1"/>
          </p:cNvSpPr>
          <p:nvPr/>
        </p:nvSpPr>
        <p:spPr bwMode="auto">
          <a:xfrm>
            <a:off x="6019800" y="4572000"/>
            <a:ext cx="3124200" cy="304800"/>
          </a:xfrm>
          <a:prstGeom prst="rect">
            <a:avLst/>
          </a:prstGeom>
          <a:noFill/>
          <a:ln w="9525">
            <a:noFill/>
            <a:miter lim="800000"/>
            <a:headEnd/>
            <a:tailEnd/>
          </a:ln>
        </p:spPr>
        <p:txBody>
          <a:bodyPr>
            <a:prstTxWarp prst="textNoShape">
              <a:avLst/>
            </a:prstTxWarp>
            <a:spAutoFit/>
          </a:bodyPr>
          <a:lstStyle/>
          <a:p>
            <a:pPr>
              <a:spcBef>
                <a:spcPct val="50000"/>
              </a:spcBef>
            </a:pPr>
            <a:r>
              <a:rPr lang="en-US" sz="1400" i="1" dirty="0"/>
              <a:t>fig from </a:t>
            </a:r>
            <a:r>
              <a:rPr lang="en-US" sz="1400" i="1" dirty="0" err="1"/>
              <a:t>britannica.com</a:t>
            </a:r>
            <a:endParaRPr lang="en-US" dirty="0"/>
          </a:p>
        </p:txBody>
      </p:sp>
      <p:pic>
        <p:nvPicPr>
          <p:cNvPr id="248834" name="Picture 2"/>
          <p:cNvPicPr>
            <a:picLocks noChangeAspect="1" noChangeArrowheads="1"/>
          </p:cNvPicPr>
          <p:nvPr/>
        </p:nvPicPr>
        <p:blipFill>
          <a:blip r:embed="rId3" cstate="print"/>
          <a:srcRect/>
          <a:stretch>
            <a:fillRect/>
          </a:stretch>
        </p:blipFill>
        <p:spPr bwMode="auto">
          <a:xfrm>
            <a:off x="5486400" y="0"/>
            <a:ext cx="3657600" cy="5101389"/>
          </a:xfrm>
          <a:prstGeom prst="rect">
            <a:avLst/>
          </a:prstGeom>
          <a:noFill/>
          <a:ln w="9525">
            <a:noFill/>
            <a:miter lim="800000"/>
            <a:headEnd/>
            <a:tailEnd/>
          </a:ln>
          <a:effectLst/>
        </p:spPr>
      </p:pic>
      <p:sp>
        <p:nvSpPr>
          <p:cNvPr id="31747" name="Rectangle 3"/>
          <p:cNvSpPr>
            <a:spLocks noGrp="1" noChangeArrowheads="1"/>
          </p:cNvSpPr>
          <p:nvPr>
            <p:ph idx="1"/>
          </p:nvPr>
        </p:nvSpPr>
        <p:spPr>
          <a:xfrm>
            <a:off x="76200" y="1676400"/>
            <a:ext cx="5410200" cy="4419600"/>
          </a:xfrm>
        </p:spPr>
        <p:txBody>
          <a:bodyPr>
            <a:normAutofit lnSpcReduction="10000"/>
          </a:bodyPr>
          <a:lstStyle/>
          <a:p>
            <a:pPr eaLnBrk="1" hangingPunct="1">
              <a:lnSpc>
                <a:spcPct val="90000"/>
              </a:lnSpc>
            </a:pPr>
            <a:r>
              <a:rPr lang="en-US" b="1" dirty="0">
                <a:solidFill>
                  <a:srgbClr val="0070C0"/>
                </a:solidFill>
                <a:ea typeface="ＭＳ Ｐゴシック" pitchFamily="94" charset="-128"/>
                <a:cs typeface="ＭＳ Ｐゴシック" pitchFamily="94" charset="-128"/>
              </a:rPr>
              <a:t>Memory</a:t>
            </a:r>
            <a:r>
              <a:rPr lang="en-US" dirty="0">
                <a:ea typeface="ＭＳ Ｐゴシック" pitchFamily="94" charset="-128"/>
                <a:cs typeface="ＭＳ Ｐゴシック" pitchFamily="94" charset="-128"/>
              </a:rPr>
              <a:t>:  the cards</a:t>
            </a:r>
          </a:p>
          <a:p>
            <a:pPr eaLnBrk="1" hangingPunct="1">
              <a:lnSpc>
                <a:spcPct val="90000"/>
              </a:lnSpc>
            </a:pPr>
            <a:r>
              <a:rPr lang="en-US" b="1" dirty="0">
                <a:solidFill>
                  <a:srgbClr val="0070C0"/>
                </a:solidFill>
                <a:ea typeface="ＭＳ Ｐゴシック" pitchFamily="94" charset="-128"/>
                <a:cs typeface="ＭＳ Ｐゴシック" pitchFamily="94" charset="-128"/>
              </a:rPr>
              <a:t>Programmable</a:t>
            </a:r>
            <a:r>
              <a:rPr lang="en-US" dirty="0">
                <a:ea typeface="ＭＳ Ｐゴシック" pitchFamily="94" charset="-128"/>
                <a:cs typeface="ＭＳ Ｐゴシック" pitchFamily="94" charset="-128"/>
              </a:rPr>
              <a:t>:  change the cards</a:t>
            </a:r>
          </a:p>
          <a:p>
            <a:pPr eaLnBrk="1" hangingPunct="1">
              <a:lnSpc>
                <a:spcPct val="90000"/>
              </a:lnSpc>
            </a:pPr>
            <a:r>
              <a:rPr lang="en-US" dirty="0">
                <a:ea typeface="ＭＳ Ｐゴシック" pitchFamily="94" charset="-128"/>
                <a:cs typeface="ＭＳ Ｐゴシック" pitchFamily="94" charset="-128"/>
              </a:rPr>
              <a:t>Capture human expertise in a machine</a:t>
            </a:r>
          </a:p>
          <a:p>
            <a:pPr>
              <a:lnSpc>
                <a:spcPct val="90000"/>
              </a:lnSpc>
            </a:pPr>
            <a:r>
              <a:rPr lang="en-US" dirty="0">
                <a:ea typeface="ＭＳ Ｐゴシック" pitchFamily="94" charset="-128"/>
                <a:cs typeface="ＭＳ Ｐゴシック" pitchFamily="94" charset="-128"/>
              </a:rPr>
              <a:t>Target of Luddite </a:t>
            </a:r>
            <a:r>
              <a:rPr lang="en-US" dirty="0" smtClean="0">
                <a:ea typeface="ＭＳ Ｐゴシック" pitchFamily="94" charset="-128"/>
                <a:cs typeface="ＭＳ Ｐゴシック" pitchFamily="94" charset="-128"/>
              </a:rPr>
              <a:t>movement [</a:t>
            </a:r>
            <a:r>
              <a:rPr lang="zh-CN" altLang="en-US" sz="2400" dirty="0" smtClean="0"/>
              <a:t>勒德</a:t>
            </a:r>
            <a:r>
              <a:rPr lang="zh-CN" altLang="en-US" sz="2400" dirty="0" smtClean="0">
                <a:ea typeface="ＭＳ Ｐゴシック" pitchFamily="94" charset="-128"/>
                <a:cs typeface="ＭＳ Ｐゴシック" pitchFamily="94" charset="-128"/>
              </a:rPr>
              <a:t>运动</a:t>
            </a:r>
            <a:r>
              <a:rPr lang="en-US" dirty="0" smtClean="0">
                <a:ea typeface="ＭＳ Ｐゴシック" pitchFamily="94" charset="-128"/>
                <a:cs typeface="ＭＳ Ｐゴシック" pitchFamily="94" charset="-128"/>
              </a:rPr>
              <a:t>]</a:t>
            </a:r>
            <a:endParaRPr lang="en-US" dirty="0">
              <a:ea typeface="ＭＳ Ｐゴシック" pitchFamily="94" charset="-128"/>
              <a:cs typeface="ＭＳ Ｐゴシック" pitchFamily="94" charset="-128"/>
            </a:endParaRPr>
          </a:p>
          <a:p>
            <a:pPr lvl="1" eaLnBrk="1" hangingPunct="1">
              <a:lnSpc>
                <a:spcPct val="90000"/>
              </a:lnSpc>
            </a:pPr>
            <a:r>
              <a:rPr lang="en-US" dirty="0"/>
              <a:t>riots against Industrial Revolution</a:t>
            </a:r>
          </a:p>
          <a:p>
            <a:pPr lvl="1" eaLnBrk="1" hangingPunct="1">
              <a:lnSpc>
                <a:spcPct val="90000"/>
              </a:lnSpc>
            </a:pPr>
            <a:r>
              <a:rPr lang="en-US" dirty="0"/>
              <a:t>threatened craft guilds</a:t>
            </a:r>
          </a:p>
        </p:txBody>
      </p:sp>
      <p:pic>
        <p:nvPicPr>
          <p:cNvPr id="248835" name="Picture 3"/>
          <p:cNvPicPr>
            <a:picLocks noChangeAspect="1" noChangeArrowheads="1"/>
          </p:cNvPicPr>
          <p:nvPr/>
        </p:nvPicPr>
        <p:blipFill>
          <a:blip r:embed="rId4" cstate="print"/>
          <a:srcRect/>
          <a:stretch>
            <a:fillRect/>
          </a:stretch>
        </p:blipFill>
        <p:spPr bwMode="auto">
          <a:xfrm>
            <a:off x="3962400" y="0"/>
            <a:ext cx="2014220" cy="1981200"/>
          </a:xfrm>
          <a:prstGeom prst="rect">
            <a:avLst/>
          </a:prstGeom>
          <a:noFill/>
          <a:ln w="9525">
            <a:noFill/>
            <a:miter lim="800000"/>
            <a:headEnd/>
            <a:tailEnd/>
          </a:ln>
          <a:effectLst/>
        </p:spPr>
      </p:pic>
      <p:sp>
        <p:nvSpPr>
          <p:cNvPr id="10" name="Rectangle 9"/>
          <p:cNvSpPr/>
          <p:nvPr/>
        </p:nvSpPr>
        <p:spPr>
          <a:xfrm>
            <a:off x="5105400" y="5257800"/>
            <a:ext cx="4038600" cy="923330"/>
          </a:xfrm>
          <a:prstGeom prst="rect">
            <a:avLst/>
          </a:prstGeom>
        </p:spPr>
        <p:txBody>
          <a:bodyPr wrap="square">
            <a:spAutoFit/>
          </a:bodyPr>
          <a:lstStyle/>
          <a:p>
            <a:r>
              <a:rPr lang="zh-CN" altLang="en-US" dirty="0" smtClean="0"/>
              <a:t>英国工人以破坏机器为手段反对工厂主压迫和剥削的自发工人运动。首领称为卢德王，故名。</a:t>
            </a:r>
            <a:endParaRPr lang="zh-CN" altLang="en-US" dirty="0"/>
          </a:p>
        </p:txBody>
      </p:sp>
      <p:sp>
        <p:nvSpPr>
          <p:cNvPr id="9" name="Footer Placeholder 8"/>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304800"/>
            <a:ext cx="8077200" cy="1143000"/>
          </a:xfrm>
        </p:spPr>
        <p:txBody>
          <a:bodyPr/>
          <a:lstStyle/>
          <a:p>
            <a:pPr algn="l" eaLnBrk="1" hangingPunct="1"/>
            <a:r>
              <a:rPr lang="en-US" sz="3600" dirty="0">
                <a:ea typeface="ＭＳ Ｐゴシック" pitchFamily="94" charset="-128"/>
                <a:cs typeface="ＭＳ Ｐゴシック" pitchFamily="94" charset="-128"/>
              </a:rPr>
              <a:t>Charles Babbage &amp; Analytical Engine</a:t>
            </a:r>
          </a:p>
        </p:txBody>
      </p:sp>
      <p:sp>
        <p:nvSpPr>
          <p:cNvPr id="205827" name="Rectangle 3"/>
          <p:cNvSpPr>
            <a:spLocks noGrp="1" noChangeArrowheads="1"/>
          </p:cNvSpPr>
          <p:nvPr>
            <p:ph idx="1"/>
          </p:nvPr>
        </p:nvSpPr>
        <p:spPr>
          <a:xfrm>
            <a:off x="76200" y="1295400"/>
            <a:ext cx="7467600" cy="4724400"/>
          </a:xfrm>
        </p:spPr>
        <p:txBody>
          <a:bodyPr>
            <a:normAutofit fontScale="92500" lnSpcReduction="10000"/>
          </a:bodyPr>
          <a:lstStyle/>
          <a:p>
            <a:pPr marL="365760" indent="-256032" eaLnBrk="1" fontAlgn="auto" hangingPunct="1">
              <a:lnSpc>
                <a:spcPct val="90000"/>
              </a:lnSpc>
              <a:spcAft>
                <a:spcPts val="0"/>
              </a:spcAft>
              <a:buClr>
                <a:schemeClr val="accent3"/>
              </a:buClr>
              <a:buFont typeface="Georgia"/>
              <a:buChar char="•"/>
              <a:defRPr/>
            </a:pPr>
            <a:r>
              <a:rPr lang="en-US" dirty="0">
                <a:ea typeface="+mn-ea"/>
                <a:cs typeface="+mn-cs"/>
              </a:rPr>
              <a:t>1833: Designed the “Analytical Engine”</a:t>
            </a:r>
          </a:p>
          <a:p>
            <a:pPr marL="658368" lvl="1" indent="-246888" eaLnBrk="1" fontAlgn="auto" hangingPunct="1">
              <a:lnSpc>
                <a:spcPct val="90000"/>
              </a:lnSpc>
              <a:spcAft>
                <a:spcPts val="0"/>
              </a:spcAft>
              <a:buFont typeface="Georgia"/>
              <a:buChar char="▫"/>
              <a:defRPr/>
            </a:pPr>
            <a:r>
              <a:rPr lang="en-US" sz="2400" dirty="0">
                <a:ea typeface="+mn-ea"/>
              </a:rPr>
              <a:t>Could not get funding, since never finished first machine, but fully designed</a:t>
            </a:r>
          </a:p>
          <a:p>
            <a:pPr marL="923544" lvl="2" indent="-219456" eaLnBrk="1" fontAlgn="auto" hangingPunct="1">
              <a:lnSpc>
                <a:spcPct val="90000"/>
              </a:lnSpc>
              <a:spcAft>
                <a:spcPts val="0"/>
              </a:spcAft>
              <a:buFont typeface="Wingdings 2"/>
              <a:buChar char=""/>
              <a:defRPr/>
            </a:pPr>
            <a:r>
              <a:rPr lang="en-US" sz="2000" dirty="0">
                <a:ea typeface="+mn-ea"/>
              </a:rPr>
              <a:t>to be steam-powered</a:t>
            </a:r>
          </a:p>
          <a:p>
            <a:pPr marL="658368" lvl="1" indent="-246888">
              <a:lnSpc>
                <a:spcPct val="90000"/>
              </a:lnSpc>
              <a:buFont typeface="Georgia"/>
              <a:buChar char="▫"/>
              <a:defRPr/>
            </a:pPr>
            <a:r>
              <a:rPr lang="en-US" sz="2400" dirty="0" smtClean="0">
                <a:ea typeface="+mn-ea"/>
              </a:rPr>
              <a:t>This was the </a:t>
            </a:r>
            <a:r>
              <a:rPr lang="en-US" sz="2400" b="1" dirty="0" smtClean="0">
                <a:solidFill>
                  <a:srgbClr val="FF0000"/>
                </a:solidFill>
              </a:rPr>
              <a:t>first </a:t>
            </a:r>
            <a:r>
              <a:rPr lang="en-US" sz="2400" b="1" dirty="0">
                <a:solidFill>
                  <a:srgbClr val="FF0000"/>
                </a:solidFill>
              </a:rPr>
              <a:t>general computational device</a:t>
            </a:r>
            <a:r>
              <a:rPr lang="en-US" sz="2400" dirty="0" smtClean="0">
                <a:ea typeface="+mn-ea"/>
              </a:rPr>
              <a:t>!</a:t>
            </a:r>
          </a:p>
          <a:p>
            <a:pPr marL="365760" indent="-256032" eaLnBrk="1" fontAlgn="auto" hangingPunct="1">
              <a:lnSpc>
                <a:spcPct val="90000"/>
              </a:lnSpc>
              <a:spcAft>
                <a:spcPts val="0"/>
              </a:spcAft>
              <a:buClr>
                <a:schemeClr val="accent3"/>
              </a:buClr>
              <a:buFont typeface="Georgia"/>
              <a:buChar char="•"/>
              <a:defRPr/>
            </a:pPr>
            <a:r>
              <a:rPr lang="en-US" dirty="0" smtClean="0">
                <a:ea typeface="+mn-ea"/>
                <a:cs typeface="+mn-cs"/>
              </a:rPr>
              <a:t>Separate </a:t>
            </a:r>
            <a:r>
              <a:rPr lang="en-US" dirty="0">
                <a:ea typeface="+mn-ea"/>
                <a:cs typeface="+mn-cs"/>
              </a:rPr>
              <a:t>storage from calculation</a:t>
            </a:r>
          </a:p>
          <a:p>
            <a:pPr marL="365760" indent="-256032" eaLnBrk="1" fontAlgn="auto" hangingPunct="1">
              <a:lnSpc>
                <a:spcPct val="90000"/>
              </a:lnSpc>
              <a:spcAft>
                <a:spcPts val="0"/>
              </a:spcAft>
              <a:buClr>
                <a:schemeClr val="accent3"/>
              </a:buClr>
              <a:buFont typeface="Georgia"/>
              <a:buChar char="•"/>
              <a:defRPr/>
            </a:pPr>
            <a:r>
              <a:rPr lang="en-US" dirty="0">
                <a:ea typeface="+mn-ea"/>
                <a:cs typeface="+mn-cs"/>
              </a:rPr>
              <a:t>Familiar parts:</a:t>
            </a:r>
          </a:p>
          <a:p>
            <a:pPr marL="658368" lvl="1" indent="-246888" eaLnBrk="1" fontAlgn="auto" hangingPunct="1">
              <a:lnSpc>
                <a:spcPct val="90000"/>
              </a:lnSpc>
              <a:spcAft>
                <a:spcPts val="0"/>
              </a:spcAft>
              <a:buFont typeface="Georgia"/>
              <a:buChar char="▫"/>
              <a:defRPr/>
            </a:pPr>
            <a:r>
              <a:rPr lang="en-US" sz="2400" dirty="0">
                <a:ea typeface="+mn-ea"/>
              </a:rPr>
              <a:t>mill &lt;=&gt; </a:t>
            </a:r>
            <a:r>
              <a:rPr lang="en-US" sz="2400" b="1" dirty="0">
                <a:solidFill>
                  <a:srgbClr val="0070C0"/>
                </a:solidFill>
                <a:ea typeface="+mn-ea"/>
              </a:rPr>
              <a:t>ALU</a:t>
            </a:r>
          </a:p>
          <a:p>
            <a:pPr marL="658368" lvl="1" indent="-246888" eaLnBrk="1" fontAlgn="auto" hangingPunct="1">
              <a:lnSpc>
                <a:spcPct val="90000"/>
              </a:lnSpc>
              <a:spcAft>
                <a:spcPts val="0"/>
              </a:spcAft>
              <a:buFont typeface="Georgia"/>
              <a:buChar char="▫"/>
              <a:defRPr/>
            </a:pPr>
            <a:r>
              <a:rPr lang="en-US" sz="2400" dirty="0">
                <a:ea typeface="+mn-ea"/>
              </a:rPr>
              <a:t>store &lt;=&gt; </a:t>
            </a:r>
            <a:r>
              <a:rPr lang="en-US" sz="2400" b="1" dirty="0">
                <a:solidFill>
                  <a:srgbClr val="0070C0"/>
                </a:solidFill>
                <a:ea typeface="+mn-ea"/>
              </a:rPr>
              <a:t>memory</a:t>
            </a:r>
          </a:p>
          <a:p>
            <a:pPr marL="658368" lvl="1" indent="-246888" eaLnBrk="1" fontAlgn="auto" hangingPunct="1">
              <a:lnSpc>
                <a:spcPct val="90000"/>
              </a:lnSpc>
              <a:spcAft>
                <a:spcPts val="0"/>
              </a:spcAft>
              <a:buFont typeface="Georgia"/>
              <a:buChar char="▫"/>
              <a:defRPr/>
            </a:pPr>
            <a:r>
              <a:rPr lang="en-US" sz="2400" dirty="0">
                <a:ea typeface="+mn-ea"/>
              </a:rPr>
              <a:t>operator &lt;=&gt; </a:t>
            </a:r>
            <a:r>
              <a:rPr lang="en-US" sz="2400" dirty="0">
                <a:solidFill>
                  <a:srgbClr val="0070C0"/>
                </a:solidFill>
                <a:ea typeface="+mn-ea"/>
              </a:rPr>
              <a:t>control unit</a:t>
            </a:r>
          </a:p>
          <a:p>
            <a:pPr marL="658368" lvl="1" indent="-246888">
              <a:lnSpc>
                <a:spcPct val="90000"/>
              </a:lnSpc>
              <a:buFont typeface="Georgia"/>
              <a:buChar char="▫"/>
              <a:defRPr/>
            </a:pPr>
            <a:r>
              <a:rPr lang="en-US" sz="2400" dirty="0" smtClean="0">
                <a:ea typeface="+mn-ea"/>
              </a:rPr>
              <a:t>Output [</a:t>
            </a:r>
            <a:r>
              <a:rPr lang="en-US" altLang="zh-CN" sz="2400" b="1" dirty="0" smtClean="0"/>
              <a:t>Punch cards</a:t>
            </a:r>
            <a:r>
              <a:rPr lang="en-US" altLang="zh-CN" sz="2400" dirty="0" smtClean="0"/>
              <a:t>. (</a:t>
            </a:r>
            <a:r>
              <a:rPr lang="zh-CN" altLang="en-US" sz="1800" dirty="0" smtClean="0"/>
              <a:t>打孔机</a:t>
            </a:r>
            <a:r>
              <a:rPr lang="en-US" altLang="zh-CN" sz="2400" dirty="0" smtClean="0"/>
              <a:t>)</a:t>
            </a:r>
            <a:r>
              <a:rPr lang="en-US" sz="2400" dirty="0" smtClean="0">
                <a:ea typeface="+mn-ea"/>
              </a:rPr>
              <a:t>] </a:t>
            </a:r>
          </a:p>
          <a:p>
            <a:pPr marL="1058418" lvl="2" indent="-246888">
              <a:lnSpc>
                <a:spcPct val="90000"/>
              </a:lnSpc>
              <a:buNone/>
              <a:defRPr/>
            </a:pPr>
            <a:r>
              <a:rPr lang="en-US" sz="2000" dirty="0" smtClean="0"/>
              <a:t>		</a:t>
            </a:r>
            <a:r>
              <a:rPr lang="en-US" sz="2000" dirty="0" smtClean="0">
                <a:ea typeface="+mn-ea"/>
              </a:rPr>
              <a:t>&lt;=&gt; </a:t>
            </a:r>
            <a:r>
              <a:rPr lang="en-US" sz="2000" dirty="0">
                <a:solidFill>
                  <a:srgbClr val="0070C0"/>
                </a:solidFill>
                <a:ea typeface="+mn-ea"/>
              </a:rPr>
              <a:t>input/output</a:t>
            </a:r>
          </a:p>
          <a:p>
            <a:pPr marL="365760" indent="-256032" eaLnBrk="1" fontAlgn="auto" hangingPunct="1">
              <a:lnSpc>
                <a:spcPct val="90000"/>
              </a:lnSpc>
              <a:spcAft>
                <a:spcPts val="0"/>
              </a:spcAft>
              <a:buClr>
                <a:schemeClr val="accent3"/>
              </a:buClr>
              <a:buFont typeface="Georgia"/>
              <a:buChar char="•"/>
              <a:defRPr/>
            </a:pPr>
            <a:r>
              <a:rPr lang="en-US" dirty="0">
                <a:ea typeface="+mn-ea"/>
                <a:cs typeface="+mn-cs"/>
              </a:rPr>
              <a:t>Used punched cards</a:t>
            </a:r>
            <a:endParaRPr lang="en-US" sz="1600" dirty="0">
              <a:ea typeface="+mn-ea"/>
              <a:cs typeface="+mn-cs"/>
            </a:endParaRPr>
          </a:p>
        </p:txBody>
      </p:sp>
      <p:sp>
        <p:nvSpPr>
          <p:cNvPr id="35844"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FF7840E0-7761-4061-90BD-BC7B17A915D8}" type="slidenum">
              <a:rPr lang="en-US"/>
              <a:pPr/>
              <a:t>13</a:t>
            </a:fld>
            <a:endParaRPr lang="en-US"/>
          </a:p>
        </p:txBody>
      </p:sp>
      <p:sp>
        <p:nvSpPr>
          <p:cNvPr id="35846" name="Text Box 5"/>
          <p:cNvSpPr txBox="1">
            <a:spLocks noChangeArrowheads="1"/>
          </p:cNvSpPr>
          <p:nvPr/>
        </p:nvSpPr>
        <p:spPr bwMode="auto">
          <a:xfrm>
            <a:off x="5334000" y="5791200"/>
            <a:ext cx="3200400" cy="581025"/>
          </a:xfrm>
          <a:prstGeom prst="rect">
            <a:avLst/>
          </a:prstGeom>
          <a:noFill/>
          <a:ln w="9525">
            <a:noFill/>
            <a:miter lim="800000"/>
            <a:headEnd/>
            <a:tailEnd/>
          </a:ln>
        </p:spPr>
        <p:txBody>
          <a:bodyPr>
            <a:prstTxWarp prst="textNoShape">
              <a:avLst/>
            </a:prstTxWarp>
            <a:spAutoFit/>
          </a:bodyPr>
          <a:lstStyle/>
          <a:p>
            <a:pPr>
              <a:spcBef>
                <a:spcPct val="50000"/>
              </a:spcBef>
            </a:pPr>
            <a:r>
              <a:rPr lang="en-US" sz="1600" i="1"/>
              <a:t>fig from www.sciencemuseum.org.uk</a:t>
            </a:r>
          </a:p>
        </p:txBody>
      </p:sp>
      <p:pic>
        <p:nvPicPr>
          <p:cNvPr id="7" name="Picture 4"/>
          <p:cNvPicPr>
            <a:picLocks noChangeAspect="1" noChangeArrowheads="1"/>
          </p:cNvPicPr>
          <p:nvPr/>
        </p:nvPicPr>
        <p:blipFill>
          <a:blip r:embed="rId3" cstate="print"/>
          <a:srcRect/>
          <a:stretch>
            <a:fillRect/>
          </a:stretch>
        </p:blipFill>
        <p:spPr bwMode="auto">
          <a:xfrm>
            <a:off x="4648200" y="3457338"/>
            <a:ext cx="4114800" cy="3400661"/>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r>
              <a:rPr lang="en-US" smtClean="0"/>
              <a:t>Part V: Computer History</a:t>
            </a:r>
            <a:endParaRPr lang="en-US"/>
          </a:p>
        </p:txBody>
      </p:sp>
      <p:pic>
        <p:nvPicPr>
          <p:cNvPr id="9" name="Picture 5" descr="cblitho"/>
          <p:cNvPicPr>
            <a:picLocks noChangeAspect="1" noChangeArrowheads="1"/>
          </p:cNvPicPr>
          <p:nvPr/>
        </p:nvPicPr>
        <p:blipFill>
          <a:blip r:embed="rId4" cstate="print"/>
          <a:srcRect/>
          <a:stretch>
            <a:fillRect/>
          </a:stretch>
        </p:blipFill>
        <p:spPr bwMode="auto">
          <a:xfrm>
            <a:off x="7442200" y="1295400"/>
            <a:ext cx="1701800" cy="2130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228600"/>
            <a:ext cx="7772400" cy="1143000"/>
          </a:xfrm>
        </p:spPr>
        <p:txBody>
          <a:bodyPr>
            <a:normAutofit/>
          </a:bodyPr>
          <a:lstStyle/>
          <a:p>
            <a:pPr algn="l" eaLnBrk="1" hangingPunct="1"/>
            <a:r>
              <a:rPr lang="en-US" sz="4800" dirty="0" err="1">
                <a:ea typeface="ＭＳ Ｐゴシック" pitchFamily="94" charset="-128"/>
                <a:cs typeface="ＭＳ Ｐゴシック" pitchFamily="94" charset="-128"/>
              </a:rPr>
              <a:t>Ada</a:t>
            </a:r>
            <a:r>
              <a:rPr lang="en-US" sz="4800" dirty="0">
                <a:ea typeface="ＭＳ Ｐゴシック" pitchFamily="94" charset="-128"/>
                <a:cs typeface="ＭＳ Ｐゴシック" pitchFamily="94" charset="-128"/>
              </a:rPr>
              <a:t> Lovelace</a:t>
            </a:r>
          </a:p>
        </p:txBody>
      </p:sp>
      <p:sp>
        <p:nvSpPr>
          <p:cNvPr id="37891" name="Rectangle 3"/>
          <p:cNvSpPr>
            <a:spLocks noGrp="1" noChangeArrowheads="1"/>
          </p:cNvSpPr>
          <p:nvPr>
            <p:ph idx="1"/>
          </p:nvPr>
        </p:nvSpPr>
        <p:spPr>
          <a:xfrm>
            <a:off x="0" y="1524000"/>
            <a:ext cx="5181600" cy="2971800"/>
          </a:xfrm>
        </p:spPr>
        <p:txBody>
          <a:bodyPr>
            <a:noAutofit/>
          </a:bodyPr>
          <a:lstStyle/>
          <a:p>
            <a:pPr eaLnBrk="1" hangingPunct="1">
              <a:lnSpc>
                <a:spcPct val="90000"/>
              </a:lnSpc>
            </a:pPr>
            <a:r>
              <a:rPr lang="en-US" sz="2800" dirty="0">
                <a:ea typeface="ＭＳ Ｐゴシック" pitchFamily="94" charset="-128"/>
                <a:cs typeface="ＭＳ Ｐゴシック" pitchFamily="94" charset="-128"/>
                <a:hlinkClick r:id="rId3"/>
              </a:rPr>
              <a:t>Augusta </a:t>
            </a:r>
            <a:r>
              <a:rPr lang="en-US" sz="2800" dirty="0" err="1">
                <a:ea typeface="ＭＳ Ｐゴシック" pitchFamily="94" charset="-128"/>
                <a:cs typeface="ＭＳ Ｐゴシック" pitchFamily="94" charset="-128"/>
                <a:hlinkClick r:id="rId3"/>
              </a:rPr>
              <a:t>Ada</a:t>
            </a:r>
            <a:r>
              <a:rPr lang="en-US" sz="2800" dirty="0">
                <a:ea typeface="ＭＳ Ｐゴシック" pitchFamily="94" charset="-128"/>
                <a:cs typeface="ＭＳ Ｐゴシック" pitchFamily="94" charset="-128"/>
                <a:hlinkClick r:id="rId3"/>
              </a:rPr>
              <a:t> Byron, Countess of Lovelace</a:t>
            </a:r>
            <a:endParaRPr lang="en-US" sz="2800" dirty="0">
              <a:ea typeface="ＭＳ Ｐゴシック" pitchFamily="94" charset="-128"/>
              <a:cs typeface="ＭＳ Ｐゴシック" pitchFamily="94" charset="-128"/>
            </a:endParaRPr>
          </a:p>
          <a:p>
            <a:pPr lvl="1" eaLnBrk="1" hangingPunct="1">
              <a:lnSpc>
                <a:spcPct val="90000"/>
              </a:lnSpc>
            </a:pPr>
            <a:r>
              <a:rPr lang="en-US" sz="2400" dirty="0"/>
              <a:t>Daughter of poet Lord Byron</a:t>
            </a:r>
          </a:p>
          <a:p>
            <a:pPr lvl="1" eaLnBrk="1" hangingPunct="1">
              <a:lnSpc>
                <a:spcPct val="90000"/>
              </a:lnSpc>
            </a:pPr>
            <a:r>
              <a:rPr lang="en-US" sz="2400" dirty="0"/>
              <a:t>Friend of Charles Babbage</a:t>
            </a:r>
          </a:p>
          <a:p>
            <a:pPr eaLnBrk="1" hangingPunct="1">
              <a:lnSpc>
                <a:spcPct val="90000"/>
              </a:lnSpc>
            </a:pPr>
            <a:r>
              <a:rPr lang="en-US" sz="2800" dirty="0">
                <a:ea typeface="ＭＳ Ｐゴシック" pitchFamily="94" charset="-128"/>
                <a:cs typeface="ＭＳ Ｐゴシック" pitchFamily="94" charset="-128"/>
              </a:rPr>
              <a:t>Translated, edited, and commented on document describing Babbage’s Analytical Engine</a:t>
            </a:r>
          </a:p>
          <a:p>
            <a:pPr eaLnBrk="1" hangingPunct="1">
              <a:lnSpc>
                <a:spcPct val="90000"/>
              </a:lnSpc>
            </a:pPr>
            <a:endParaRPr lang="en-US" sz="2800" dirty="0">
              <a:ea typeface="ＭＳ Ｐゴシック" pitchFamily="94" charset="-128"/>
              <a:cs typeface="ＭＳ Ｐゴシック" pitchFamily="94" charset="-128"/>
            </a:endParaRPr>
          </a:p>
        </p:txBody>
      </p:sp>
      <p:sp>
        <p:nvSpPr>
          <p:cNvPr id="37892"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5A3BCF57-5575-41E8-9946-47929DA19C63}" type="slidenum">
              <a:rPr lang="en-US"/>
              <a:pPr/>
              <a:t>14</a:t>
            </a:fld>
            <a:endParaRPr lang="en-US"/>
          </a:p>
        </p:txBody>
      </p:sp>
      <p:pic>
        <p:nvPicPr>
          <p:cNvPr id="37893" name="Picture 4" descr="ada_lovelace"/>
          <p:cNvPicPr>
            <a:picLocks noChangeAspect="1" noChangeArrowheads="1"/>
          </p:cNvPicPr>
          <p:nvPr/>
        </p:nvPicPr>
        <p:blipFill>
          <a:blip r:embed="rId4" cstate="print"/>
          <a:srcRect/>
          <a:stretch>
            <a:fillRect/>
          </a:stretch>
        </p:blipFill>
        <p:spPr bwMode="auto">
          <a:xfrm>
            <a:off x="5791200" y="35478"/>
            <a:ext cx="2809875" cy="4465085"/>
          </a:xfrm>
          <a:prstGeom prst="rect">
            <a:avLst/>
          </a:prstGeom>
          <a:noFill/>
          <a:ln w="9525">
            <a:noFill/>
            <a:miter lim="800000"/>
            <a:headEnd/>
            <a:tailEnd/>
          </a:ln>
        </p:spPr>
      </p:pic>
      <p:sp>
        <p:nvSpPr>
          <p:cNvPr id="37894" name="Rectangle 5"/>
          <p:cNvSpPr>
            <a:spLocks noChangeArrowheads="1"/>
          </p:cNvSpPr>
          <p:nvPr/>
        </p:nvSpPr>
        <p:spPr bwMode="auto">
          <a:xfrm>
            <a:off x="76200" y="4953000"/>
            <a:ext cx="8839200" cy="1752600"/>
          </a:xfrm>
          <a:prstGeom prst="rect">
            <a:avLst/>
          </a:prstGeom>
          <a:noFill/>
          <a:ln w="9525">
            <a:noFill/>
            <a:miter lim="800000"/>
            <a:headEnd/>
            <a:tailEnd/>
          </a:ln>
        </p:spPr>
        <p:txBody>
          <a:bodyPr>
            <a:prstTxWarp prst="textNoShape">
              <a:avLst/>
            </a:prstTxWarp>
          </a:bodyPr>
          <a:lstStyle/>
          <a:p>
            <a:pPr marL="342900" indent="-342900" eaLnBrk="1" hangingPunct="1">
              <a:lnSpc>
                <a:spcPct val="90000"/>
              </a:lnSpc>
              <a:spcBef>
                <a:spcPct val="20000"/>
              </a:spcBef>
              <a:buFontTx/>
              <a:buChar char="•"/>
            </a:pPr>
            <a:r>
              <a:rPr lang="en-US" sz="2800" dirty="0"/>
              <a:t>Described its potential as a general purpose computer </a:t>
            </a:r>
          </a:p>
          <a:p>
            <a:pPr marL="742950" lvl="1" indent="-285750" eaLnBrk="1" hangingPunct="1">
              <a:lnSpc>
                <a:spcPct val="90000"/>
              </a:lnSpc>
              <a:spcBef>
                <a:spcPct val="20000"/>
              </a:spcBef>
              <a:buFontTx/>
              <a:buChar char="–"/>
            </a:pPr>
            <a:r>
              <a:rPr lang="en-US" sz="2400" dirty="0"/>
              <a:t>Wrote “programs” that could be run on it.  As a result, </a:t>
            </a:r>
            <a:r>
              <a:rPr lang="en-US" sz="2400" dirty="0">
                <a:solidFill>
                  <a:srgbClr val="0070C0"/>
                </a:solidFill>
              </a:rPr>
              <a:t>she is often considered the world’s first computer programmer.</a:t>
            </a:r>
          </a:p>
          <a:p>
            <a:pPr marL="742950" lvl="1" indent="-285750" eaLnBrk="1" hangingPunct="1">
              <a:lnSpc>
                <a:spcPct val="90000"/>
              </a:lnSpc>
              <a:spcBef>
                <a:spcPct val="20000"/>
              </a:spcBef>
              <a:buFontTx/>
              <a:buChar char="–"/>
            </a:pPr>
            <a:r>
              <a:rPr lang="en-US" sz="2400" dirty="0"/>
              <a:t>Wrote about potential uses, even for computer music</a:t>
            </a:r>
          </a:p>
          <a:p>
            <a:pPr marL="342900" indent="-342900" eaLnBrk="1" hangingPunct="1">
              <a:lnSpc>
                <a:spcPct val="90000"/>
              </a:lnSpc>
              <a:spcBef>
                <a:spcPct val="20000"/>
              </a:spcBef>
              <a:buFontTx/>
              <a:buChar char="•"/>
            </a:pPr>
            <a:endParaRPr lang="en-US" sz="2000" dirty="0"/>
          </a:p>
        </p:txBody>
      </p:sp>
      <p:sp>
        <p:nvSpPr>
          <p:cNvPr id="37895" name="Text Box 6"/>
          <p:cNvSpPr txBox="1">
            <a:spLocks noChangeArrowheads="1"/>
          </p:cNvSpPr>
          <p:nvPr/>
        </p:nvSpPr>
        <p:spPr bwMode="auto">
          <a:xfrm>
            <a:off x="5638800" y="4572000"/>
            <a:ext cx="2971800"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i="1" dirty="0"/>
              <a:t>fig from women.cs.cmu.edu/</a:t>
            </a:r>
            <a:r>
              <a:rPr lang="en-US" sz="1600" i="1" dirty="0" err="1"/>
              <a:t>ada</a:t>
            </a:r>
            <a:endParaRPr lang="en-US" sz="1600" i="1" dirty="0"/>
          </a:p>
        </p:txBody>
      </p:sp>
      <p:sp>
        <p:nvSpPr>
          <p:cNvPr id="8" name="Footer Placeholder 7"/>
          <p:cNvSpPr>
            <a:spLocks noGrp="1"/>
          </p:cNvSpPr>
          <p:nvPr>
            <p:ph type="ftr" sz="quarter" idx="11"/>
          </p:nvPr>
        </p:nvSpPr>
        <p:spPr/>
        <p:txBody>
          <a:bodyPr/>
          <a:lstStyle/>
          <a:p>
            <a:r>
              <a:rPr lang="en-US" smtClean="0"/>
              <a:t>Part V: Computer History</a:t>
            </a:r>
            <a:endParaRPr lang="en-US"/>
          </a:p>
        </p:txBody>
      </p:sp>
      <p:pic>
        <p:nvPicPr>
          <p:cNvPr id="9" name="Picture 2"/>
          <p:cNvPicPr>
            <a:picLocks noChangeAspect="1" noChangeArrowheads="1"/>
          </p:cNvPicPr>
          <p:nvPr/>
        </p:nvPicPr>
        <p:blipFill>
          <a:blip r:embed="rId5" cstate="print"/>
          <a:srcRect/>
          <a:stretch>
            <a:fillRect/>
          </a:stretch>
        </p:blipFill>
        <p:spPr bwMode="auto">
          <a:xfrm>
            <a:off x="3962400" y="0"/>
            <a:ext cx="1600200" cy="1600200"/>
          </a:xfrm>
          <a:prstGeom prst="rect">
            <a:avLst/>
          </a:prstGeom>
          <a:noFill/>
          <a:ln w="9525">
            <a:noFill/>
            <a:miter lim="800000"/>
            <a:headEnd/>
            <a:tailEnd/>
          </a:ln>
        </p:spPr>
      </p:pic>
      <p:pic>
        <p:nvPicPr>
          <p:cNvPr id="11" name="Picture 2"/>
          <p:cNvPicPr>
            <a:picLocks noChangeAspect="1" noChangeArrowheads="1"/>
          </p:cNvPicPr>
          <p:nvPr/>
        </p:nvPicPr>
        <p:blipFill>
          <a:blip r:embed="rId6" cstate="print"/>
          <a:srcRect/>
          <a:stretch>
            <a:fillRect/>
          </a:stretch>
        </p:blipFill>
        <p:spPr bwMode="auto">
          <a:xfrm>
            <a:off x="4343400" y="2514600"/>
            <a:ext cx="1426287" cy="1434437"/>
          </a:xfrm>
          <a:prstGeom prst="rect">
            <a:avLst/>
          </a:prstGeom>
          <a:noFill/>
          <a:ln w="9525">
            <a:noFill/>
            <a:miter lim="800000"/>
            <a:headEnd/>
            <a:tailEnd/>
          </a:ln>
        </p:spPr>
      </p:pic>
      <p:sp>
        <p:nvSpPr>
          <p:cNvPr id="12" name="Rectangle 11"/>
          <p:cNvSpPr/>
          <p:nvPr/>
        </p:nvSpPr>
        <p:spPr>
          <a:xfrm>
            <a:off x="0" y="1066800"/>
            <a:ext cx="4572000" cy="523220"/>
          </a:xfrm>
          <a:prstGeom prst="rect">
            <a:avLst/>
          </a:prstGeom>
        </p:spPr>
        <p:txBody>
          <a:bodyPr>
            <a:spAutoFit/>
          </a:bodyPr>
          <a:lstStyle/>
          <a:p>
            <a:r>
              <a:rPr lang="en-US" altLang="zh-CN" sz="1400" dirty="0" smtClean="0"/>
              <a:t>http://brideswell.com/content/audio-production/ada-lovelace-day-delia-derbyshire/</a:t>
            </a:r>
            <a:endParaRPr lang="zh-CN" altLang="en-US" sz="1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533400"/>
            <a:ext cx="8229600" cy="1066800"/>
          </a:xfrm>
        </p:spPr>
        <p:txBody>
          <a:bodyPr/>
          <a:lstStyle/>
          <a:p>
            <a:pPr algn="l" eaLnBrk="1" hangingPunct="1"/>
            <a:r>
              <a:rPr lang="en-US" dirty="0">
                <a:ea typeface="ＭＳ Ｐゴシック" pitchFamily="94" charset="-128"/>
                <a:cs typeface="ＭＳ Ｐゴシック" pitchFamily="94" charset="-128"/>
              </a:rPr>
              <a:t>U.S. </a:t>
            </a:r>
            <a:r>
              <a:rPr lang="en-US" dirty="0" smtClean="0">
                <a:ea typeface="ＭＳ Ｐゴシック" pitchFamily="94" charset="-128"/>
                <a:cs typeface="ＭＳ Ｐゴシック" pitchFamily="94" charset="-128"/>
              </a:rPr>
              <a:t>Census &amp; Computer</a:t>
            </a:r>
            <a:endParaRPr lang="en-US" dirty="0">
              <a:ea typeface="ＭＳ Ｐゴシック" pitchFamily="94" charset="-128"/>
              <a:cs typeface="ＭＳ Ｐゴシック" pitchFamily="94" charset="-128"/>
            </a:endParaRPr>
          </a:p>
        </p:txBody>
      </p:sp>
      <p:sp>
        <p:nvSpPr>
          <p:cNvPr id="41987" name="Rectangle 3"/>
          <p:cNvSpPr>
            <a:spLocks noGrp="1" noChangeArrowheads="1"/>
          </p:cNvSpPr>
          <p:nvPr>
            <p:ph idx="1"/>
          </p:nvPr>
        </p:nvSpPr>
        <p:spPr>
          <a:xfrm>
            <a:off x="381000" y="1905000"/>
            <a:ext cx="8229600" cy="4324350"/>
          </a:xfrm>
        </p:spPr>
        <p:txBody>
          <a:bodyPr/>
          <a:lstStyle/>
          <a:p>
            <a:pPr eaLnBrk="1" hangingPunct="1"/>
            <a:r>
              <a:rPr lang="en-US" dirty="0">
                <a:ea typeface="ＭＳ Ｐゴシック" pitchFamily="94" charset="-128"/>
                <a:cs typeface="ＭＳ Ｐゴシック" pitchFamily="94" charset="-128"/>
              </a:rPr>
              <a:t>Taken every 10 years</a:t>
            </a:r>
          </a:p>
          <a:p>
            <a:pPr eaLnBrk="1" hangingPunct="1"/>
            <a:r>
              <a:rPr lang="en-US" dirty="0">
                <a:ea typeface="ＭＳ Ｐゴシック" pitchFamily="94" charset="-128"/>
                <a:cs typeface="ＭＳ Ｐゴシック" pitchFamily="94" charset="-128"/>
              </a:rPr>
              <a:t>By late 1800s, was becoming more difficult</a:t>
            </a:r>
          </a:p>
          <a:p>
            <a:pPr lvl="1" eaLnBrk="1" hangingPunct="1"/>
            <a:r>
              <a:rPr lang="en-US" sz="2400" dirty="0"/>
              <a:t>1880 census not tabulated until 1888</a:t>
            </a:r>
          </a:p>
          <a:p>
            <a:pPr lvl="1" eaLnBrk="1" hangingPunct="1"/>
            <a:r>
              <a:rPr lang="en-US" sz="2400" dirty="0"/>
              <a:t>Serious doubt that 1890 census could be finished before time for following census</a:t>
            </a:r>
          </a:p>
          <a:p>
            <a:pPr lvl="1" eaLnBrk="1" hangingPunct="1"/>
            <a:r>
              <a:rPr lang="en-US" sz="2400" dirty="0"/>
              <a:t>Competition held to develop automatic enumeration and tabulation of census data</a:t>
            </a:r>
          </a:p>
          <a:p>
            <a:pPr eaLnBrk="1" hangingPunct="1"/>
            <a:r>
              <a:rPr lang="en-US" dirty="0">
                <a:ea typeface="ＭＳ Ｐゴシック" pitchFamily="94" charset="-128"/>
                <a:cs typeface="ＭＳ Ｐゴシック" pitchFamily="94" charset="-128"/>
              </a:rPr>
              <a:t>A fundamental need for “</a:t>
            </a:r>
            <a:r>
              <a:rPr lang="en-US" dirty="0">
                <a:solidFill>
                  <a:srgbClr val="0070C0"/>
                </a:solidFill>
                <a:ea typeface="ＭＳ Ｐゴシック" pitchFamily="94" charset="-128"/>
                <a:cs typeface="ＭＳ Ｐゴシック" pitchFamily="94" charset="-128"/>
              </a:rPr>
              <a:t>large-scale” computing</a:t>
            </a:r>
          </a:p>
        </p:txBody>
      </p:sp>
      <p:sp>
        <p:nvSpPr>
          <p:cNvPr id="41988"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8B5C99F4-4904-4698-8F0C-FA0F65CC8A41}" type="slidenum">
              <a:rPr lang="en-US"/>
              <a:pPr/>
              <a:t>15</a:t>
            </a:fld>
            <a:endParaRPr lang="en-US"/>
          </a:p>
        </p:txBody>
      </p:sp>
      <p:pic>
        <p:nvPicPr>
          <p:cNvPr id="41989" name="Picture 6"/>
          <p:cNvPicPr>
            <a:picLocks noChangeAspect="1"/>
          </p:cNvPicPr>
          <p:nvPr/>
        </p:nvPicPr>
        <p:blipFill>
          <a:blip r:embed="rId3" cstate="print"/>
          <a:srcRect/>
          <a:stretch>
            <a:fillRect/>
          </a:stretch>
        </p:blipFill>
        <p:spPr bwMode="auto">
          <a:xfrm>
            <a:off x="5029200" y="1600200"/>
            <a:ext cx="1149350" cy="762000"/>
          </a:xfrm>
          <a:prstGeom prst="rect">
            <a:avLst/>
          </a:prstGeom>
          <a:noFill/>
          <a:ln w="9525">
            <a:noFill/>
            <a:miter lim="800000"/>
            <a:headEnd/>
            <a:tailEnd/>
          </a:ln>
        </p:spPr>
      </p:pic>
      <p:pic>
        <p:nvPicPr>
          <p:cNvPr id="41990" name="Picture 7"/>
          <p:cNvPicPr>
            <a:picLocks noChangeAspect="1"/>
          </p:cNvPicPr>
          <p:nvPr/>
        </p:nvPicPr>
        <p:blipFill>
          <a:blip r:embed="rId3" cstate="print"/>
          <a:srcRect/>
          <a:stretch>
            <a:fillRect/>
          </a:stretch>
        </p:blipFill>
        <p:spPr bwMode="auto">
          <a:xfrm>
            <a:off x="6248400" y="1600200"/>
            <a:ext cx="1149350" cy="762000"/>
          </a:xfrm>
          <a:prstGeom prst="rect">
            <a:avLst/>
          </a:prstGeom>
          <a:noFill/>
          <a:ln w="9525">
            <a:noFill/>
            <a:miter lim="800000"/>
            <a:headEnd/>
            <a:tailEnd/>
          </a:ln>
        </p:spPr>
      </p:pic>
      <p:pic>
        <p:nvPicPr>
          <p:cNvPr id="41991" name="Picture 8"/>
          <p:cNvPicPr>
            <a:picLocks noChangeAspect="1"/>
          </p:cNvPicPr>
          <p:nvPr/>
        </p:nvPicPr>
        <p:blipFill>
          <a:blip r:embed="rId3" cstate="print"/>
          <a:srcRect/>
          <a:stretch>
            <a:fillRect/>
          </a:stretch>
        </p:blipFill>
        <p:spPr bwMode="auto">
          <a:xfrm>
            <a:off x="7543800" y="1600200"/>
            <a:ext cx="1149350" cy="762000"/>
          </a:xfrm>
          <a:prstGeom prst="rect">
            <a:avLst/>
          </a:prstGeom>
          <a:noFill/>
          <a:ln w="9525">
            <a:noFill/>
            <a:miter lim="800000"/>
            <a:headEnd/>
            <a:tailEnd/>
          </a:ln>
        </p:spPr>
      </p:pic>
      <p:pic>
        <p:nvPicPr>
          <p:cNvPr id="249858" name="Picture 2"/>
          <p:cNvPicPr>
            <a:picLocks noChangeAspect="1" noChangeArrowheads="1"/>
          </p:cNvPicPr>
          <p:nvPr/>
        </p:nvPicPr>
        <p:blipFill>
          <a:blip r:embed="rId4" cstate="print"/>
          <a:srcRect/>
          <a:stretch>
            <a:fillRect/>
          </a:stretch>
        </p:blipFill>
        <p:spPr bwMode="auto">
          <a:xfrm>
            <a:off x="7467600" y="0"/>
            <a:ext cx="1524000" cy="1524000"/>
          </a:xfrm>
          <a:prstGeom prst="rect">
            <a:avLst/>
          </a:prstGeom>
          <a:noFill/>
          <a:ln w="9525">
            <a:noFill/>
            <a:miter lim="800000"/>
            <a:headEnd/>
            <a:tailEnd/>
          </a:ln>
          <a:effectLst/>
        </p:spPr>
      </p:pic>
      <p:sp>
        <p:nvSpPr>
          <p:cNvPr id="9" name="Footer Placeholder 8"/>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 y="152400"/>
            <a:ext cx="7772400" cy="1143000"/>
          </a:xfrm>
        </p:spPr>
        <p:txBody>
          <a:bodyPr/>
          <a:lstStyle/>
          <a:p>
            <a:pPr algn="l" eaLnBrk="1" hangingPunct="1"/>
            <a:r>
              <a:rPr lang="en-US" dirty="0">
                <a:ea typeface="ＭＳ Ｐゴシック" pitchFamily="94" charset="-128"/>
                <a:cs typeface="ＭＳ Ｐゴシック" pitchFamily="94" charset="-128"/>
              </a:rPr>
              <a:t>Herman Hollerith</a:t>
            </a:r>
          </a:p>
        </p:txBody>
      </p:sp>
      <p:sp>
        <p:nvSpPr>
          <p:cNvPr id="44035" name="Rectangle 3"/>
          <p:cNvSpPr>
            <a:spLocks noGrp="1" noChangeArrowheads="1"/>
          </p:cNvSpPr>
          <p:nvPr>
            <p:ph idx="1"/>
          </p:nvPr>
        </p:nvSpPr>
        <p:spPr>
          <a:xfrm>
            <a:off x="1447800" y="1295400"/>
            <a:ext cx="4648200" cy="4648200"/>
          </a:xfrm>
        </p:spPr>
        <p:txBody>
          <a:bodyPr>
            <a:normAutofit lnSpcReduction="10000"/>
          </a:bodyPr>
          <a:lstStyle/>
          <a:p>
            <a:pPr eaLnBrk="1" hangingPunct="1">
              <a:lnSpc>
                <a:spcPct val="90000"/>
              </a:lnSpc>
            </a:pPr>
            <a:r>
              <a:rPr lang="en-US" dirty="0">
                <a:ea typeface="ＭＳ Ｐゴシック" pitchFamily="94" charset="-128"/>
                <a:cs typeface="ＭＳ Ｐゴシック" pitchFamily="94" charset="-128"/>
              </a:rPr>
              <a:t>Herman Hollerith developed tabulating machine</a:t>
            </a:r>
          </a:p>
          <a:p>
            <a:pPr lvl="1" eaLnBrk="1" hangingPunct="1">
              <a:lnSpc>
                <a:spcPct val="90000"/>
              </a:lnSpc>
            </a:pPr>
            <a:r>
              <a:rPr lang="en-US" sz="2400" dirty="0"/>
              <a:t>Developed machines for encoding information on punched cards</a:t>
            </a:r>
          </a:p>
          <a:p>
            <a:pPr lvl="1" eaLnBrk="1" hangingPunct="1">
              <a:lnSpc>
                <a:spcPct val="90000"/>
              </a:lnSpc>
            </a:pPr>
            <a:r>
              <a:rPr lang="en-US" sz="2400" dirty="0"/>
              <a:t>Cards could be sorted and tabulated</a:t>
            </a:r>
          </a:p>
          <a:p>
            <a:pPr eaLnBrk="1" hangingPunct="1">
              <a:lnSpc>
                <a:spcPct val="90000"/>
              </a:lnSpc>
            </a:pPr>
            <a:r>
              <a:rPr lang="en-US" dirty="0">
                <a:ea typeface="ＭＳ Ｐゴシック" pitchFamily="94" charset="-128"/>
                <a:cs typeface="ＭＳ Ｐゴシック" pitchFamily="94" charset="-128"/>
              </a:rPr>
              <a:t>1890 census completed in 2 years with Hollerith’s machines</a:t>
            </a:r>
          </a:p>
          <a:p>
            <a:pPr lvl="1" eaLnBrk="1" hangingPunct="1">
              <a:lnSpc>
                <a:spcPct val="90000"/>
              </a:lnSpc>
            </a:pPr>
            <a:r>
              <a:rPr lang="en-US" sz="2400" dirty="0"/>
              <a:t>Also saved millions of dollars</a:t>
            </a:r>
          </a:p>
          <a:p>
            <a:pPr eaLnBrk="1" hangingPunct="1">
              <a:lnSpc>
                <a:spcPct val="90000"/>
              </a:lnSpc>
            </a:pPr>
            <a:endParaRPr lang="en-US" dirty="0">
              <a:ea typeface="ＭＳ Ｐゴシック" pitchFamily="94" charset="-128"/>
              <a:cs typeface="ＭＳ Ｐゴシック" pitchFamily="94" charset="-128"/>
            </a:endParaRPr>
          </a:p>
        </p:txBody>
      </p:sp>
      <p:sp>
        <p:nvSpPr>
          <p:cNvPr id="44036"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B5A491FC-6F07-460F-812E-215BB6AE45D2}" type="slidenum">
              <a:rPr lang="en-US"/>
              <a:pPr/>
              <a:t>16</a:t>
            </a:fld>
            <a:endParaRPr lang="en-US"/>
          </a:p>
        </p:txBody>
      </p:sp>
      <p:pic>
        <p:nvPicPr>
          <p:cNvPr id="44037" name="Picture 4" descr="071"/>
          <p:cNvPicPr>
            <a:picLocks noChangeAspect="1" noChangeArrowheads="1"/>
          </p:cNvPicPr>
          <p:nvPr/>
        </p:nvPicPr>
        <p:blipFill>
          <a:blip r:embed="rId3" cstate="print"/>
          <a:srcRect/>
          <a:stretch>
            <a:fillRect/>
          </a:stretch>
        </p:blipFill>
        <p:spPr bwMode="auto">
          <a:xfrm>
            <a:off x="5628651" y="0"/>
            <a:ext cx="3515349" cy="3124200"/>
          </a:xfrm>
          <a:prstGeom prst="rect">
            <a:avLst/>
          </a:prstGeom>
          <a:noFill/>
          <a:ln w="9525">
            <a:noFill/>
            <a:miter lim="800000"/>
            <a:headEnd/>
            <a:tailEnd/>
          </a:ln>
        </p:spPr>
      </p:pic>
      <p:sp>
        <p:nvSpPr>
          <p:cNvPr id="44038" name="Text Box 5"/>
          <p:cNvSpPr txBox="1">
            <a:spLocks noChangeArrowheads="1"/>
          </p:cNvSpPr>
          <p:nvPr/>
        </p:nvSpPr>
        <p:spPr bwMode="auto">
          <a:xfrm>
            <a:off x="6019800" y="3124200"/>
            <a:ext cx="3124200" cy="703263"/>
          </a:xfrm>
          <a:prstGeom prst="rect">
            <a:avLst/>
          </a:prstGeom>
          <a:noFill/>
          <a:ln w="9525">
            <a:noFill/>
            <a:miter lim="800000"/>
            <a:headEnd/>
            <a:tailEnd/>
          </a:ln>
        </p:spPr>
        <p:txBody>
          <a:bodyPr>
            <a:prstTxWarp prst="textNoShape">
              <a:avLst/>
            </a:prstTxWarp>
            <a:spAutoFit/>
          </a:bodyPr>
          <a:lstStyle/>
          <a:p>
            <a:pPr>
              <a:spcBef>
                <a:spcPct val="50000"/>
              </a:spcBef>
            </a:pPr>
            <a:r>
              <a:rPr lang="en-US" sz="1600" i="1" dirty="0"/>
              <a:t>fig from www.columbia.edu/acis/</a:t>
            </a:r>
          </a:p>
          <a:p>
            <a:pPr>
              <a:spcBef>
                <a:spcPct val="50000"/>
              </a:spcBef>
            </a:pPr>
            <a:r>
              <a:rPr lang="en-US" sz="1600" i="1" dirty="0"/>
              <a:t>history/census-tabulator.html </a:t>
            </a:r>
          </a:p>
        </p:txBody>
      </p:sp>
      <p:pic>
        <p:nvPicPr>
          <p:cNvPr id="7" name="Picture 2"/>
          <p:cNvPicPr>
            <a:picLocks noChangeAspect="1" noChangeArrowheads="1"/>
          </p:cNvPicPr>
          <p:nvPr/>
        </p:nvPicPr>
        <p:blipFill>
          <a:blip r:embed="rId4" cstate="print"/>
          <a:srcRect/>
          <a:stretch>
            <a:fillRect/>
          </a:stretch>
        </p:blipFill>
        <p:spPr bwMode="auto">
          <a:xfrm>
            <a:off x="0" y="1371600"/>
            <a:ext cx="1566873" cy="2500330"/>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r>
              <a:rPr lang="en-US" smtClean="0"/>
              <a:t>Part V: Computer History</a:t>
            </a:r>
            <a:endParaRPr lang="en-US"/>
          </a:p>
        </p:txBody>
      </p:sp>
      <p:pic>
        <p:nvPicPr>
          <p:cNvPr id="9" name="Picture 2"/>
          <p:cNvPicPr>
            <a:picLocks noChangeAspect="1" noChangeArrowheads="1"/>
          </p:cNvPicPr>
          <p:nvPr/>
        </p:nvPicPr>
        <p:blipFill>
          <a:blip r:embed="rId5" cstate="print"/>
          <a:srcRect/>
          <a:stretch>
            <a:fillRect/>
          </a:stretch>
        </p:blipFill>
        <p:spPr bwMode="auto">
          <a:xfrm>
            <a:off x="6096000" y="3810000"/>
            <a:ext cx="3048000" cy="2800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76200" y="228600"/>
            <a:ext cx="7772400" cy="1143000"/>
          </a:xfrm>
        </p:spPr>
        <p:txBody>
          <a:bodyPr/>
          <a:lstStyle/>
          <a:p>
            <a:pPr algn="l" eaLnBrk="1" hangingPunct="1"/>
            <a:r>
              <a:rPr lang="en-US" dirty="0">
                <a:ea typeface="ＭＳ Ｐゴシック" pitchFamily="94" charset="-128"/>
                <a:cs typeface="ＭＳ Ｐゴシック" pitchFamily="94" charset="-128"/>
              </a:rPr>
              <a:t>Further Development</a:t>
            </a:r>
          </a:p>
        </p:txBody>
      </p:sp>
      <p:sp>
        <p:nvSpPr>
          <p:cNvPr id="46083" name="Rectangle 3"/>
          <p:cNvSpPr>
            <a:spLocks noGrp="1" noChangeArrowheads="1"/>
          </p:cNvSpPr>
          <p:nvPr>
            <p:ph idx="1"/>
          </p:nvPr>
        </p:nvSpPr>
        <p:spPr>
          <a:xfrm>
            <a:off x="228600" y="1447800"/>
            <a:ext cx="8153400" cy="4876800"/>
          </a:xfrm>
        </p:spPr>
        <p:txBody>
          <a:bodyPr>
            <a:noAutofit/>
          </a:bodyPr>
          <a:lstStyle/>
          <a:p>
            <a:pPr eaLnBrk="1" hangingPunct="1"/>
            <a:r>
              <a:rPr lang="en-US" sz="2800" dirty="0">
                <a:ea typeface="ＭＳ Ｐゴシック" pitchFamily="94" charset="-128"/>
                <a:cs typeface="ＭＳ Ｐゴシック" pitchFamily="94" charset="-128"/>
              </a:rPr>
              <a:t>Work continued on machines to add, tabulate, record.</a:t>
            </a:r>
          </a:p>
          <a:p>
            <a:pPr lvl="1" eaLnBrk="1" hangingPunct="1"/>
            <a:r>
              <a:rPr lang="en-US" sz="2400" dirty="0"/>
              <a:t>Charles Flint: Computing, Tabulating, Recording (</a:t>
            </a:r>
            <a:r>
              <a:rPr lang="en-US" sz="2400" b="1" dirty="0"/>
              <a:t>CTR</a:t>
            </a:r>
            <a:r>
              <a:rPr lang="en-US" sz="2400" dirty="0"/>
              <a:t>) company, followed up on Hollerith’s work.</a:t>
            </a:r>
          </a:p>
          <a:p>
            <a:pPr lvl="1" eaLnBrk="1" hangingPunct="1"/>
            <a:r>
              <a:rPr lang="en-US" sz="2400" dirty="0"/>
              <a:t>Thomas J. Watson renames CTR to International Business Machines (</a:t>
            </a:r>
            <a:r>
              <a:rPr lang="en-US" sz="2400" b="1" dirty="0">
                <a:solidFill>
                  <a:srgbClr val="0070C0"/>
                </a:solidFill>
              </a:rPr>
              <a:t>IBM</a:t>
            </a:r>
            <a:r>
              <a:rPr lang="en-US" sz="2400" dirty="0"/>
              <a:t>) in 1924.</a:t>
            </a:r>
          </a:p>
          <a:p>
            <a:pPr eaLnBrk="1" hangingPunct="1"/>
            <a:r>
              <a:rPr lang="en-US" sz="2800" dirty="0">
                <a:ea typeface="ＭＳ Ｐゴシック" pitchFamily="94" charset="-128"/>
                <a:cs typeface="ＭＳ Ｐゴシック" pitchFamily="94" charset="-128"/>
              </a:rPr>
              <a:t>Individual machines were created for </a:t>
            </a:r>
            <a:r>
              <a:rPr lang="en-US" sz="2800" i="1" dirty="0">
                <a:ea typeface="ＭＳ Ｐゴシック" pitchFamily="94" charset="-128"/>
                <a:cs typeface="ＭＳ Ｐゴシック" pitchFamily="94" charset="-128"/>
              </a:rPr>
              <a:t>each</a:t>
            </a:r>
            <a:r>
              <a:rPr lang="en-US" sz="2800" dirty="0">
                <a:ea typeface="ＭＳ Ｐゴシック" pitchFamily="94" charset="-128"/>
                <a:cs typeface="ＭＳ Ｐゴシック" pitchFamily="94" charset="-128"/>
              </a:rPr>
              <a:t> stage of a process</a:t>
            </a:r>
          </a:p>
          <a:p>
            <a:pPr lvl="1" eaLnBrk="1" hangingPunct="1"/>
            <a:r>
              <a:rPr lang="en-US" sz="2400" dirty="0"/>
              <a:t>For example, separate machines to count, sort.</a:t>
            </a:r>
          </a:p>
          <a:p>
            <a:pPr lvl="1" eaLnBrk="1" hangingPunct="1"/>
            <a:r>
              <a:rPr lang="en-US" sz="2400" dirty="0"/>
              <a:t>Most machines encoded information on </a:t>
            </a:r>
            <a:r>
              <a:rPr lang="en-US" sz="2400" b="1" dirty="0"/>
              <a:t>punched cards</a:t>
            </a:r>
            <a:r>
              <a:rPr lang="en-US" sz="2400" dirty="0"/>
              <a:t>.</a:t>
            </a:r>
          </a:p>
        </p:txBody>
      </p:sp>
      <p:sp>
        <p:nvSpPr>
          <p:cNvPr id="46084"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6FB70431-C4FB-448C-9651-A85718CB40E2}" type="slidenum">
              <a:rPr lang="en-US"/>
              <a:pPr/>
              <a:t>17</a:t>
            </a:fld>
            <a:endParaRPr lang="en-US"/>
          </a:p>
        </p:txBody>
      </p:sp>
      <p:pic>
        <p:nvPicPr>
          <p:cNvPr id="46085" name="Picture 4" descr="historyofibm"/>
          <p:cNvPicPr>
            <a:picLocks noChangeAspect="1" noChangeArrowheads="1"/>
          </p:cNvPicPr>
          <p:nvPr/>
        </p:nvPicPr>
        <p:blipFill>
          <a:blip r:embed="rId3" cstate="print"/>
          <a:srcRect/>
          <a:stretch>
            <a:fillRect/>
          </a:stretch>
        </p:blipFill>
        <p:spPr bwMode="auto">
          <a:xfrm>
            <a:off x="7370762" y="228600"/>
            <a:ext cx="1773238" cy="1773238"/>
          </a:xfrm>
          <a:prstGeom prst="rect">
            <a:avLst/>
          </a:prstGeom>
          <a:noFill/>
          <a:ln w="9525">
            <a:noFill/>
            <a:miter lim="800000"/>
            <a:headEnd/>
            <a:tailEnd/>
          </a:ln>
        </p:spPr>
      </p:pic>
      <p:sp>
        <p:nvSpPr>
          <p:cNvPr id="46086" name="Text Box 5"/>
          <p:cNvSpPr txBox="1">
            <a:spLocks noChangeArrowheads="1"/>
          </p:cNvSpPr>
          <p:nvPr/>
        </p:nvSpPr>
        <p:spPr bwMode="auto">
          <a:xfrm>
            <a:off x="5181600" y="0"/>
            <a:ext cx="3962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i="1" dirty="0"/>
              <a:t>fig from www-03.ibm.com/</a:t>
            </a:r>
            <a:r>
              <a:rPr lang="en-US" sz="1600" i="1" dirty="0" err="1"/>
              <a:t>ibm</a:t>
            </a:r>
            <a:r>
              <a:rPr lang="en-US" sz="1600" i="1" dirty="0"/>
              <a:t>/history/</a:t>
            </a:r>
            <a:endParaRPr lang="en-US" dirty="0"/>
          </a:p>
        </p:txBody>
      </p:sp>
      <p:sp>
        <p:nvSpPr>
          <p:cNvPr id="7" name="Footer Placeholder 6"/>
          <p:cNvSpPr>
            <a:spLocks noGrp="1"/>
          </p:cNvSpPr>
          <p:nvPr>
            <p:ph type="ftr" sz="quarter" idx="11"/>
          </p:nvPr>
        </p:nvSpPr>
        <p:spPr/>
        <p:txBody>
          <a:bodyPr/>
          <a:lstStyle/>
          <a:p>
            <a:r>
              <a:rPr lang="en-US" smtClean="0"/>
              <a:t>Part V: Computer History</a:t>
            </a:r>
            <a:endParaRPr lang="en-US"/>
          </a:p>
        </p:txBody>
      </p:sp>
      <p:sp>
        <p:nvSpPr>
          <p:cNvPr id="8" name="Cloud Callout 10"/>
          <p:cNvSpPr/>
          <p:nvPr/>
        </p:nvSpPr>
        <p:spPr>
          <a:xfrm>
            <a:off x="4267200" y="168275"/>
            <a:ext cx="5791200" cy="3592516"/>
          </a:xfrm>
          <a:prstGeom prst="cloudCallout">
            <a:avLst>
              <a:gd name="adj1" fmla="val -31915"/>
              <a:gd name="adj2" fmla="val 4331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Need faster automatically computing machine </a:t>
            </a:r>
            <a:r>
              <a:rPr lang="en-US" altLang="zh-CN" sz="3200" dirty="0" smtClean="0">
                <a:sym typeface="Wingdings" pitchFamily="2" charset="2"/>
              </a:rPr>
              <a:t> Electro-s(electric and electronic)</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8"/>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8"/>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75000"/>
            </a:schemeClr>
          </a:solidFill>
        </p:spPr>
        <p:txBody>
          <a:bodyPr vert="vert270" lIns="91440" tIns="45720" rIns="91440" bIns="45720" rtlCol="0" anchor="ctr">
            <a:normAutofit/>
          </a:bodyPr>
          <a:lstStyle/>
          <a:p>
            <a:pPr algn="ctr">
              <a:defRPr/>
            </a:pPr>
            <a:r>
              <a:rPr lang="en-US" altLang="zh-CN" sz="3600" dirty="0" smtClean="0">
                <a:solidFill>
                  <a:schemeClr val="bg1"/>
                </a:solidFill>
                <a:latin typeface="Happy" pitchFamily="34" charset="0"/>
              </a:rPr>
              <a:t>Computer History</a:t>
            </a:r>
            <a:endParaRPr lang="zh-CN" altLang="en-US" sz="3600"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Part V: Computer History</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18</a:t>
            </a:fld>
            <a:endParaRPr lang="zh-CN" altLang="en-US"/>
          </a:p>
        </p:txBody>
      </p:sp>
      <p:sp>
        <p:nvSpPr>
          <p:cNvPr id="5" name="Content Placeholder 4"/>
          <p:cNvSpPr>
            <a:spLocks noGrp="1"/>
          </p:cNvSpPr>
          <p:nvPr>
            <p:ph idx="1"/>
          </p:nvPr>
        </p:nvSpPr>
        <p:spPr>
          <a:xfrm>
            <a:off x="1285852" y="571480"/>
            <a:ext cx="7858148" cy="5429288"/>
          </a:xfrm>
        </p:spPr>
        <p:txBody>
          <a:bodyPr anchor="ctr">
            <a:normAutofit/>
          </a:bodyPr>
          <a:lstStyle/>
          <a:p>
            <a:r>
              <a:rPr lang="en-US" altLang="zh-CN" dirty="0" smtClean="0"/>
              <a:t>Early Mathematics &amp; Computation</a:t>
            </a:r>
          </a:p>
          <a:p>
            <a:r>
              <a:rPr lang="en-US" altLang="zh-CN" dirty="0" smtClean="0">
                <a:solidFill>
                  <a:schemeClr val="accent6">
                    <a:lumMod val="75000"/>
                  </a:schemeClr>
                </a:solidFill>
              </a:rPr>
              <a:t>Triggered by World War II</a:t>
            </a:r>
          </a:p>
          <a:p>
            <a:pPr lvl="1"/>
            <a:r>
              <a:rPr lang="en-US" altLang="zh-CN" dirty="0" smtClean="0">
                <a:solidFill>
                  <a:schemeClr val="accent6">
                    <a:lumMod val="75000"/>
                  </a:schemeClr>
                </a:solidFill>
              </a:rPr>
              <a:t>Three persons</a:t>
            </a:r>
          </a:p>
          <a:p>
            <a:r>
              <a:rPr lang="en-US" altLang="zh-CN" dirty="0" smtClean="0"/>
              <a:t>The Modern Era</a:t>
            </a:r>
          </a:p>
          <a:p>
            <a:pPr lvl="1"/>
            <a:r>
              <a:rPr lang="en-US" altLang="zh-CN" dirty="0" smtClean="0"/>
              <a:t>Four generations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52400" y="457200"/>
            <a:ext cx="7772400" cy="1143000"/>
          </a:xfrm>
        </p:spPr>
        <p:txBody>
          <a:bodyPr/>
          <a:lstStyle/>
          <a:p>
            <a:pPr eaLnBrk="1" hangingPunct="1"/>
            <a:r>
              <a:rPr lang="en-US" altLang="zh-CN" dirty="0" smtClean="0">
                <a:ea typeface="ＭＳ Ｐゴシック" pitchFamily="40" charset="-128"/>
              </a:rPr>
              <a:t>Impact of World War II</a:t>
            </a:r>
          </a:p>
        </p:txBody>
      </p:sp>
      <p:sp>
        <p:nvSpPr>
          <p:cNvPr id="50179" name="Rectangle 3"/>
          <p:cNvSpPr>
            <a:spLocks noGrp="1" noChangeArrowheads="1"/>
          </p:cNvSpPr>
          <p:nvPr>
            <p:ph idx="1"/>
          </p:nvPr>
        </p:nvSpPr>
        <p:spPr>
          <a:xfrm>
            <a:off x="381000" y="1828800"/>
            <a:ext cx="4953000" cy="3962400"/>
          </a:xfrm>
        </p:spPr>
        <p:txBody>
          <a:bodyPr/>
          <a:lstStyle/>
          <a:p>
            <a:pPr eaLnBrk="1" hangingPunct="1"/>
            <a:r>
              <a:rPr lang="en-US" altLang="zh-CN" dirty="0" smtClean="0">
                <a:ea typeface="ＭＳ Ｐゴシック" pitchFamily="40" charset="-128"/>
              </a:rPr>
              <a:t>Applications of the 1940's:</a:t>
            </a:r>
          </a:p>
          <a:p>
            <a:pPr lvl="1" eaLnBrk="1" hangingPunct="1"/>
            <a:r>
              <a:rPr lang="en-US" altLang="zh-CN" dirty="0" smtClean="0">
                <a:ea typeface="ＭＳ Ｐゴシック" pitchFamily="40" charset="-128"/>
              </a:rPr>
              <a:t>ballistics tables</a:t>
            </a:r>
          </a:p>
          <a:p>
            <a:pPr lvl="1" eaLnBrk="1" hangingPunct="1"/>
            <a:r>
              <a:rPr lang="en-US" altLang="zh-CN" dirty="0" smtClean="0">
                <a:ea typeface="ＭＳ Ｐゴシック" pitchFamily="40" charset="-128"/>
              </a:rPr>
              <a:t>troop deployment data</a:t>
            </a:r>
          </a:p>
          <a:p>
            <a:pPr lvl="1" eaLnBrk="1" hangingPunct="1"/>
            <a:r>
              <a:rPr lang="en-US" altLang="zh-CN" dirty="0" smtClean="0">
                <a:ea typeface="ＭＳ Ｐゴシック" pitchFamily="40" charset="-128"/>
              </a:rPr>
              <a:t>secret codes</a:t>
            </a:r>
            <a:endParaRPr lang="en-US" altLang="zh-CN" sz="2400" dirty="0" smtClean="0">
              <a:ea typeface="ＭＳ Ｐゴシック" pitchFamily="40" charset="-128"/>
            </a:endParaRPr>
          </a:p>
          <a:p>
            <a:pPr eaLnBrk="1" hangingPunct="1">
              <a:buFontTx/>
              <a:buNone/>
            </a:pPr>
            <a:endParaRPr lang="en-US" altLang="zh-CN" dirty="0" smtClean="0">
              <a:ea typeface="ＭＳ Ｐゴシック" pitchFamily="40" charset="-128"/>
            </a:endParaRPr>
          </a:p>
        </p:txBody>
      </p:sp>
      <p:sp>
        <p:nvSpPr>
          <p:cNvPr id="50180" name="Slide Number Placeholder 5"/>
          <p:cNvSpPr>
            <a:spLocks noGrp="1"/>
          </p:cNvSpPr>
          <p:nvPr>
            <p:ph type="sldNum" sz="quarter" idx="12"/>
          </p:nvPr>
        </p:nvSpPr>
        <p:spPr bwMode="auto">
          <a:noFill/>
          <a:ln>
            <a:miter lim="800000"/>
            <a:headEnd/>
            <a:tailEnd/>
          </a:ln>
        </p:spPr>
        <p:txBody>
          <a:bodyPr/>
          <a:lstStyle/>
          <a:p>
            <a:fld id="{D895896C-C5BB-4D93-BF20-6D104B03FF00}" type="slidenum">
              <a:rPr lang="en-US" altLang="zh-CN"/>
              <a:pPr/>
              <a:t>19</a:t>
            </a:fld>
            <a:endParaRPr lang="en-US" altLang="zh-CN"/>
          </a:p>
        </p:txBody>
      </p:sp>
      <p:pic>
        <p:nvPicPr>
          <p:cNvPr id="50181" name="Picture 4" descr="ww2-newspaper"/>
          <p:cNvPicPr>
            <a:picLocks noChangeAspect="1" noChangeArrowheads="1"/>
          </p:cNvPicPr>
          <p:nvPr/>
        </p:nvPicPr>
        <p:blipFill>
          <a:blip r:embed="rId3" cstate="print"/>
          <a:srcRect/>
          <a:stretch>
            <a:fillRect/>
          </a:stretch>
        </p:blipFill>
        <p:spPr bwMode="auto">
          <a:xfrm>
            <a:off x="5562600" y="990600"/>
            <a:ext cx="3451225" cy="2587625"/>
          </a:xfrm>
          <a:prstGeom prst="rect">
            <a:avLst/>
          </a:prstGeom>
          <a:noFill/>
          <a:ln w="9525">
            <a:noFill/>
            <a:miter lim="800000"/>
            <a:headEnd/>
            <a:tailEnd/>
          </a:ln>
        </p:spPr>
      </p:pic>
      <p:sp>
        <p:nvSpPr>
          <p:cNvPr id="50182" name="Rectangle 5"/>
          <p:cNvSpPr>
            <a:spLocks noChangeArrowheads="1"/>
          </p:cNvSpPr>
          <p:nvPr/>
        </p:nvSpPr>
        <p:spPr bwMode="auto">
          <a:xfrm>
            <a:off x="533400" y="3962400"/>
            <a:ext cx="7543800" cy="2133600"/>
          </a:xfrm>
          <a:prstGeom prst="rect">
            <a:avLst/>
          </a:prstGeom>
          <a:noFill/>
          <a:ln w="9525">
            <a:noFill/>
            <a:miter lim="800000"/>
            <a:headEnd/>
            <a:tailEnd/>
          </a:ln>
        </p:spPr>
        <p:txBody>
          <a:bodyPr/>
          <a:lstStyle/>
          <a:p>
            <a:pPr marL="342900" indent="-342900">
              <a:lnSpc>
                <a:spcPct val="90000"/>
              </a:lnSpc>
              <a:spcBef>
                <a:spcPct val="20000"/>
              </a:spcBef>
              <a:buClr>
                <a:srgbClr val="A04DA3"/>
              </a:buClr>
              <a:buFontTx/>
              <a:buChar char="•"/>
            </a:pPr>
            <a:r>
              <a:rPr lang="en-US" altLang="zh-CN" sz="2800" dirty="0">
                <a:latin typeface="Calibri" pitchFamily="40" charset="0"/>
              </a:rPr>
              <a:t>Several research projects, funded by military, focused on developing computers</a:t>
            </a:r>
          </a:p>
          <a:p>
            <a:pPr marL="742950" lvl="1" indent="-285750">
              <a:lnSpc>
                <a:spcPct val="90000"/>
              </a:lnSpc>
              <a:spcBef>
                <a:spcPct val="20000"/>
              </a:spcBef>
              <a:buClr>
                <a:schemeClr val="accent2"/>
              </a:buClr>
              <a:buSzPct val="50000"/>
              <a:buFont typeface="Courier New" pitchFamily="40" charset="0"/>
              <a:buChar char="o"/>
            </a:pPr>
            <a:r>
              <a:rPr lang="en-US" altLang="zh-CN" sz="2800" dirty="0">
                <a:solidFill>
                  <a:schemeClr val="accent2"/>
                </a:solidFill>
                <a:latin typeface="Calibri" pitchFamily="40" charset="0"/>
              </a:rPr>
              <a:t>on both sides</a:t>
            </a:r>
          </a:p>
        </p:txBody>
      </p:sp>
      <p:sp>
        <p:nvSpPr>
          <p:cNvPr id="50183" name="Text Box 6"/>
          <p:cNvSpPr txBox="1">
            <a:spLocks noChangeArrowheads="1"/>
          </p:cNvSpPr>
          <p:nvPr/>
        </p:nvSpPr>
        <p:spPr bwMode="auto">
          <a:xfrm>
            <a:off x="5867400" y="3657600"/>
            <a:ext cx="3276600" cy="336550"/>
          </a:xfrm>
          <a:prstGeom prst="rect">
            <a:avLst/>
          </a:prstGeom>
          <a:noFill/>
          <a:ln w="9525">
            <a:noFill/>
            <a:miter lim="800000"/>
            <a:headEnd/>
            <a:tailEnd/>
          </a:ln>
        </p:spPr>
        <p:txBody>
          <a:bodyPr>
            <a:spAutoFit/>
          </a:bodyPr>
          <a:lstStyle/>
          <a:p>
            <a:pPr eaLnBrk="0" hangingPunct="0">
              <a:spcBef>
                <a:spcPct val="50000"/>
              </a:spcBef>
            </a:pPr>
            <a:r>
              <a:rPr lang="en-US" altLang="zh-CN" sz="1600" i="1"/>
              <a:t>fig from www.diggerhistory.info </a:t>
            </a:r>
          </a:p>
        </p:txBody>
      </p:sp>
      <p:sp>
        <p:nvSpPr>
          <p:cNvPr id="8" name="Footer Placeholder 7"/>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8229600" cy="654032"/>
          </a:xfrm>
        </p:spPr>
        <p:txBody>
          <a:bodyPr>
            <a:normAutofit fontScale="90000"/>
          </a:bodyPr>
          <a:lstStyle/>
          <a:p>
            <a:pPr algn="l"/>
            <a:r>
              <a:rPr lang="en-US" altLang="zh-CN" dirty="0" smtClean="0"/>
              <a:t>All for Computing faster</a:t>
            </a:r>
            <a:endParaRPr lang="zh-CN" altLang="en-US" dirty="0"/>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a:t>
            </a:fld>
            <a:endParaRPr lang="zh-CN" altLang="en-US"/>
          </a:p>
        </p:txBody>
      </p:sp>
      <p:sp>
        <p:nvSpPr>
          <p:cNvPr id="7" name="Content Placeholder 6"/>
          <p:cNvSpPr>
            <a:spLocks noGrp="1"/>
          </p:cNvSpPr>
          <p:nvPr>
            <p:ph idx="1"/>
          </p:nvPr>
        </p:nvSpPr>
        <p:spPr>
          <a:xfrm>
            <a:off x="141890" y="1000108"/>
            <a:ext cx="9002110" cy="5429288"/>
          </a:xfrm>
        </p:spPr>
        <p:txBody>
          <a:bodyPr>
            <a:normAutofit fontScale="92500" lnSpcReduction="20000"/>
          </a:bodyPr>
          <a:lstStyle/>
          <a:p>
            <a:r>
              <a:rPr lang="en-US" altLang="zh-CN" dirty="0" smtClean="0"/>
              <a:t>The first use of the word "computer" was recorded in </a:t>
            </a:r>
            <a:r>
              <a:rPr lang="en-US" altLang="zh-CN" b="1" dirty="0" smtClean="0"/>
              <a:t>1613</a:t>
            </a:r>
            <a:r>
              <a:rPr lang="en-US" altLang="zh-CN" dirty="0" smtClean="0"/>
              <a:t>, referring to a </a:t>
            </a:r>
            <a:r>
              <a:rPr lang="en-US" altLang="zh-CN" b="1" dirty="0" smtClean="0">
                <a:solidFill>
                  <a:schemeClr val="accent6">
                    <a:lumMod val="75000"/>
                  </a:schemeClr>
                </a:solidFill>
              </a:rPr>
              <a:t>person</a:t>
            </a:r>
            <a:r>
              <a:rPr lang="en-US" altLang="zh-CN" dirty="0" smtClean="0">
                <a:solidFill>
                  <a:schemeClr val="accent6">
                    <a:lumMod val="75000"/>
                  </a:schemeClr>
                </a:solidFill>
              </a:rPr>
              <a:t> </a:t>
            </a:r>
            <a:r>
              <a:rPr lang="en-US" altLang="zh-CN" i="1" dirty="0" smtClean="0">
                <a:solidFill>
                  <a:schemeClr val="accent6">
                    <a:lumMod val="75000"/>
                  </a:schemeClr>
                </a:solidFill>
              </a:rPr>
              <a:t>who</a:t>
            </a:r>
            <a:r>
              <a:rPr lang="en-US" altLang="zh-CN" dirty="0" smtClean="0">
                <a:solidFill>
                  <a:schemeClr val="accent6">
                    <a:lumMod val="75000"/>
                  </a:schemeClr>
                </a:solidFill>
              </a:rPr>
              <a:t> </a:t>
            </a:r>
            <a:r>
              <a:rPr lang="en-US" altLang="zh-CN" i="1" dirty="0" smtClean="0">
                <a:solidFill>
                  <a:schemeClr val="accent6">
                    <a:lumMod val="75000"/>
                  </a:schemeClr>
                </a:solidFill>
              </a:rPr>
              <a:t>carried out calculations, or computations</a:t>
            </a:r>
            <a:r>
              <a:rPr lang="en-US" altLang="zh-CN" dirty="0" smtClean="0"/>
              <a:t>, (</a:t>
            </a:r>
            <a:r>
              <a:rPr lang="en-US" altLang="zh-CN" sz="1900" dirty="0" smtClean="0"/>
              <a:t>http://en.wikipedia.org/wiki/Computer</a:t>
            </a:r>
            <a:r>
              <a:rPr lang="en-US" altLang="zh-CN" dirty="0" smtClean="0"/>
              <a:t>) such as navigational tables, tide charts, and planetary positions for astronomical almanacs.</a:t>
            </a:r>
          </a:p>
          <a:p>
            <a:r>
              <a:rPr lang="en-US" altLang="zh-CN" b="1" dirty="0" smtClean="0"/>
              <a:t>Inventors have been searching for hundreds of years for a way to mechanize (</a:t>
            </a:r>
            <a:r>
              <a:rPr lang="en-US" altLang="zh-CN" sz="2600" b="1" dirty="0" smtClean="0"/>
              <a:t>that is, find a mechanism that can perform</a:t>
            </a:r>
            <a:r>
              <a:rPr lang="en-US" altLang="zh-CN" b="1" dirty="0" smtClean="0"/>
              <a:t>) this task</a:t>
            </a:r>
            <a:r>
              <a:rPr lang="en-US" altLang="zh-CN" dirty="0" smtClean="0"/>
              <a:t>.</a:t>
            </a:r>
          </a:p>
          <a:p>
            <a:pPr lvl="1"/>
            <a:r>
              <a:rPr lang="en-US" altLang="zh-CN" dirty="0" smtClean="0"/>
              <a:t>Imagine you had a job where hour after hour, day after day, you were to do nothing but compute multiplications. Boredom would quickly set in, leading to carelessness, leading to mistakes. And even on your best days you wouldn't be producing answers very fast. </a:t>
            </a:r>
          </a:p>
        </p:txBody>
      </p:sp>
      <p:sp>
        <p:nvSpPr>
          <p:cNvPr id="8" name="Rectangle 7"/>
          <p:cNvSpPr/>
          <p:nvPr/>
        </p:nvSpPr>
        <p:spPr>
          <a:xfrm>
            <a:off x="3000364" y="6519470"/>
            <a:ext cx="5857916" cy="338554"/>
          </a:xfrm>
          <a:prstGeom prst="rect">
            <a:avLst/>
          </a:prstGeom>
        </p:spPr>
        <p:txBody>
          <a:bodyPr wrap="square">
            <a:spAutoFit/>
          </a:bodyPr>
          <a:lstStyle/>
          <a:p>
            <a:r>
              <a:rPr lang="en-US" altLang="zh-CN" sz="1600" dirty="0" smtClean="0"/>
              <a:t>http://www.computersciencelab.com/ComputerHistory/History.htm</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fontScale="90000"/>
          </a:bodyPr>
          <a:lstStyle/>
          <a:p>
            <a:pPr eaLnBrk="1" hangingPunct="1"/>
            <a:r>
              <a:rPr lang="en-US" altLang="zh-CN" dirty="0" smtClean="0">
                <a:ea typeface="ＭＳ Ｐゴシック" pitchFamily="40" charset="-128"/>
              </a:rPr>
              <a:t>War-Time Projects</a:t>
            </a:r>
          </a:p>
        </p:txBody>
      </p:sp>
      <p:sp>
        <p:nvSpPr>
          <p:cNvPr id="58371" name="Rectangle 3"/>
          <p:cNvSpPr>
            <a:spLocks noGrp="1" noChangeArrowheads="1"/>
          </p:cNvSpPr>
          <p:nvPr>
            <p:ph idx="1"/>
          </p:nvPr>
        </p:nvSpPr>
        <p:spPr>
          <a:xfrm>
            <a:off x="304800" y="1066800"/>
            <a:ext cx="8382000" cy="5791200"/>
          </a:xfrm>
        </p:spPr>
        <p:txBody>
          <a:bodyPr>
            <a:normAutofit lnSpcReduction="10000"/>
          </a:bodyPr>
          <a:lstStyle/>
          <a:p>
            <a:r>
              <a:rPr lang="en-US" altLang="zh-CN" dirty="0" smtClean="0">
                <a:ea typeface="ＭＳ Ｐゴシック" pitchFamily="40" charset="-128"/>
              </a:rPr>
              <a:t>Colossus: England, </a:t>
            </a:r>
            <a:r>
              <a:rPr lang="en-US" altLang="zh-CN" b="1" dirty="0" smtClean="0">
                <a:solidFill>
                  <a:srgbClr val="FF0000"/>
                </a:solidFill>
                <a:ea typeface="ＭＳ Ｐゴシック" pitchFamily="40" charset="-128"/>
              </a:rPr>
              <a:t>Alan Turing</a:t>
            </a:r>
          </a:p>
          <a:p>
            <a:pPr lvl="1"/>
            <a:r>
              <a:rPr lang="en-US" altLang="zh-CN" dirty="0" smtClean="0">
                <a:ea typeface="ＭＳ Ｐゴシック" pitchFamily="40" charset="-128"/>
              </a:rPr>
              <a:t>cracked German Enigma code</a:t>
            </a:r>
          </a:p>
          <a:p>
            <a:pPr lvl="1"/>
            <a:r>
              <a:rPr lang="en-US" altLang="zh-CN" dirty="0" smtClean="0">
                <a:ea typeface="ＭＳ Ｐゴシック" pitchFamily="40" charset="-128"/>
              </a:rPr>
              <a:t>shrouded in secrecy until 1970's</a:t>
            </a:r>
          </a:p>
          <a:p>
            <a:r>
              <a:rPr lang="en-US" altLang="zh-CN" dirty="0" smtClean="0">
                <a:ea typeface="ＭＳ Ｐゴシック" pitchFamily="40" charset="-128"/>
              </a:rPr>
              <a:t>ABC: Iowa State, </a:t>
            </a:r>
            <a:r>
              <a:rPr lang="en-US" altLang="zh-CN" b="1" dirty="0" smtClean="0">
                <a:solidFill>
                  <a:srgbClr val="FF0000"/>
                </a:solidFill>
                <a:ea typeface="ＭＳ Ｐゴシック" pitchFamily="40" charset="-128"/>
              </a:rPr>
              <a:t>John </a:t>
            </a:r>
            <a:r>
              <a:rPr lang="en-US" altLang="zh-CN" b="1" dirty="0" err="1" smtClean="0">
                <a:solidFill>
                  <a:srgbClr val="FF0000"/>
                </a:solidFill>
                <a:ea typeface="ＭＳ Ｐゴシック" pitchFamily="40" charset="-128"/>
              </a:rPr>
              <a:t>Atanasoff</a:t>
            </a:r>
            <a:r>
              <a:rPr lang="en-US" altLang="zh-CN" b="1" dirty="0" smtClean="0">
                <a:solidFill>
                  <a:srgbClr val="FF0000"/>
                </a:solidFill>
                <a:ea typeface="ＭＳ Ｐゴシック" pitchFamily="40" charset="-128"/>
              </a:rPr>
              <a:t> </a:t>
            </a:r>
            <a:r>
              <a:rPr lang="en-US" altLang="zh-CN" dirty="0" smtClean="0">
                <a:ea typeface="ＭＳ Ｐゴシック" pitchFamily="40" charset="-128"/>
              </a:rPr>
              <a:t>&amp; Clifford Berry</a:t>
            </a:r>
          </a:p>
          <a:p>
            <a:pPr lvl="1"/>
            <a:r>
              <a:rPr lang="en-US" altLang="zh-CN" dirty="0" smtClean="0">
                <a:ea typeface="ＭＳ Ｐゴシック" pitchFamily="40" charset="-128"/>
              </a:rPr>
              <a:t>solve systems of linear equations</a:t>
            </a:r>
          </a:p>
          <a:p>
            <a:r>
              <a:rPr lang="en-US" altLang="zh-CN" dirty="0" smtClean="0">
                <a:ea typeface="ＭＳ Ｐゴシック" pitchFamily="40" charset="-128"/>
              </a:rPr>
              <a:t>MARK I &amp; </a:t>
            </a:r>
            <a:r>
              <a:rPr lang="en-US" altLang="zh-CN" dirty="0" smtClean="0">
                <a:solidFill>
                  <a:srgbClr val="FF0000"/>
                </a:solidFill>
                <a:ea typeface="ＭＳ Ｐゴシック" pitchFamily="40" charset="-128"/>
              </a:rPr>
              <a:t>Howard Aiken</a:t>
            </a:r>
            <a:endParaRPr lang="en-US" altLang="zh-CN" dirty="0" smtClean="0">
              <a:ea typeface="ＭＳ Ｐゴシック" pitchFamily="40" charset="-128"/>
            </a:endParaRPr>
          </a:p>
          <a:p>
            <a:pPr lvl="1"/>
            <a:r>
              <a:rPr lang="en-US" altLang="zh-CN" dirty="0" smtClean="0">
                <a:ea typeface="ＭＳ Ｐゴシック" pitchFamily="40" charset="-128"/>
              </a:rPr>
              <a:t>used binary values (0/1) instead of decimal (0 to 9), learned from </a:t>
            </a:r>
            <a:r>
              <a:rPr lang="en-US" altLang="zh-CN" dirty="0" err="1" smtClean="0">
                <a:ea typeface="ＭＳ Ｐゴシック" pitchFamily="40" charset="-128"/>
              </a:rPr>
              <a:t>Atanasoff</a:t>
            </a:r>
            <a:r>
              <a:rPr lang="en-US" altLang="zh-CN" dirty="0" smtClean="0">
                <a:ea typeface="ＭＳ Ｐゴシック" pitchFamily="40" charset="-128"/>
              </a:rPr>
              <a:t> </a:t>
            </a:r>
          </a:p>
          <a:p>
            <a:r>
              <a:rPr lang="en-US" altLang="zh-CN" dirty="0" smtClean="0">
                <a:ea typeface="ＭＳ Ｐゴシック" pitchFamily="40" charset="-128"/>
              </a:rPr>
              <a:t>ENIAC</a:t>
            </a:r>
          </a:p>
          <a:p>
            <a:pPr lvl="1"/>
            <a:r>
              <a:rPr lang="en-US" altLang="zh-CN" dirty="0" smtClean="0">
                <a:ea typeface="ＭＳ Ｐゴシック" pitchFamily="40" charset="-128"/>
              </a:rPr>
              <a:t>Electronic Numerical Integrator and Computer</a:t>
            </a:r>
          </a:p>
        </p:txBody>
      </p:sp>
      <p:sp>
        <p:nvSpPr>
          <p:cNvPr id="58372" name="Slide Number Placeholder 5"/>
          <p:cNvSpPr>
            <a:spLocks noGrp="1"/>
          </p:cNvSpPr>
          <p:nvPr>
            <p:ph type="sldNum" sz="quarter" idx="12"/>
          </p:nvPr>
        </p:nvSpPr>
        <p:spPr bwMode="auto">
          <a:noFill/>
          <a:ln>
            <a:miter lim="800000"/>
            <a:headEnd/>
            <a:tailEnd/>
          </a:ln>
        </p:spPr>
        <p:txBody>
          <a:bodyPr/>
          <a:lstStyle/>
          <a:p>
            <a:fld id="{EAF870FB-6656-4FA1-971B-6B8F8E56DF7E}" type="slidenum">
              <a:rPr lang="en-US" altLang="zh-CN"/>
              <a:pPr/>
              <a:t>20</a:t>
            </a:fld>
            <a:endParaRPr lang="en-US" altLang="zh-CN"/>
          </a:p>
        </p:txBody>
      </p:sp>
      <p:sp>
        <p:nvSpPr>
          <p:cNvPr id="7" name="Footer Placeholder 6"/>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14"/>
            <a:ext cx="3857620" cy="654032"/>
          </a:xfrm>
        </p:spPr>
        <p:txBody>
          <a:bodyPr>
            <a:normAutofit fontScale="90000"/>
          </a:bodyPr>
          <a:lstStyle/>
          <a:p>
            <a:r>
              <a:rPr lang="en-US" altLang="zh-CN" sz="3600" dirty="0" smtClean="0"/>
              <a:t>Alan </a:t>
            </a:r>
            <a:r>
              <a:rPr lang="en-US" altLang="zh-CN" sz="3600" dirty="0" err="1" smtClean="0"/>
              <a:t>Mathison</a:t>
            </a:r>
            <a:r>
              <a:rPr lang="en-US" altLang="zh-CN" sz="3600" dirty="0" smtClean="0"/>
              <a:t> Turing</a:t>
            </a:r>
            <a:endParaRPr lang="zh-CN" altLang="en-US" sz="3600" dirty="0"/>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21</a:t>
            </a:fld>
            <a:endParaRPr lang="zh-CN" altLang="en-US"/>
          </a:p>
        </p:txBody>
      </p:sp>
      <p:pic>
        <p:nvPicPr>
          <p:cNvPr id="6" name="Picture 2"/>
          <p:cNvPicPr>
            <a:picLocks noGrp="1" noChangeAspect="1" noChangeArrowheads="1"/>
          </p:cNvPicPr>
          <p:nvPr>
            <p:ph idx="1"/>
          </p:nvPr>
        </p:nvPicPr>
        <p:blipFill>
          <a:blip r:embed="rId3" cstate="print"/>
          <a:srcRect/>
          <a:stretch>
            <a:fillRect/>
          </a:stretch>
        </p:blipFill>
        <p:spPr bwMode="auto">
          <a:xfrm>
            <a:off x="0" y="928670"/>
            <a:ext cx="3810000" cy="4543425"/>
          </a:xfrm>
          <a:prstGeom prst="rect">
            <a:avLst/>
          </a:prstGeom>
          <a:noFill/>
          <a:ln w="9525">
            <a:noFill/>
            <a:miter lim="800000"/>
            <a:headEnd/>
            <a:tailEnd/>
          </a:ln>
        </p:spPr>
      </p:pic>
      <p:sp>
        <p:nvSpPr>
          <p:cNvPr id="7" name="Rectangle 6"/>
          <p:cNvSpPr/>
          <p:nvPr/>
        </p:nvSpPr>
        <p:spPr>
          <a:xfrm>
            <a:off x="0" y="5500702"/>
            <a:ext cx="3786182" cy="646331"/>
          </a:xfrm>
          <a:prstGeom prst="rect">
            <a:avLst/>
          </a:prstGeom>
        </p:spPr>
        <p:txBody>
          <a:bodyPr wrap="square">
            <a:spAutoFit/>
          </a:bodyPr>
          <a:lstStyle/>
          <a:p>
            <a:pPr algn="ctr"/>
            <a:r>
              <a:rPr lang="en-US" altLang="zh-CN" dirty="0" smtClean="0"/>
              <a:t>(1912-1954):</a:t>
            </a:r>
          </a:p>
          <a:p>
            <a:pPr algn="ctr"/>
            <a:r>
              <a:rPr lang="en-US" altLang="zh-CN" dirty="0" smtClean="0"/>
              <a:t> the Brilliant Mind</a:t>
            </a:r>
            <a:endParaRPr lang="zh-CN" altLang="en-US" dirty="0"/>
          </a:p>
        </p:txBody>
      </p:sp>
      <p:sp>
        <p:nvSpPr>
          <p:cNvPr id="8" name="Rectangle 7"/>
          <p:cNvSpPr/>
          <p:nvPr/>
        </p:nvSpPr>
        <p:spPr>
          <a:xfrm>
            <a:off x="0" y="6519446"/>
            <a:ext cx="4071934" cy="338554"/>
          </a:xfrm>
          <a:prstGeom prst="rect">
            <a:avLst/>
          </a:prstGeom>
        </p:spPr>
        <p:txBody>
          <a:bodyPr vert="horz" wrap="square">
            <a:spAutoFit/>
          </a:bodyPr>
          <a:lstStyle/>
          <a:p>
            <a:r>
              <a:rPr lang="en-US" altLang="zh-CN" sz="1600" dirty="0" smtClean="0"/>
              <a:t>http://www.shela-nye.com/watercolors.shtml</a:t>
            </a:r>
            <a:endParaRPr lang="zh-CN" altLang="en-US" sz="1600" dirty="0"/>
          </a:p>
        </p:txBody>
      </p:sp>
      <p:pic>
        <p:nvPicPr>
          <p:cNvPr id="2050" name="Picture 2" descr="D:\Download\1954_turing_large.jpg"/>
          <p:cNvPicPr>
            <a:picLocks noChangeAspect="1" noChangeArrowheads="1"/>
          </p:cNvPicPr>
          <p:nvPr/>
        </p:nvPicPr>
        <p:blipFill>
          <a:blip r:embed="rId4" cstate="print"/>
          <a:srcRect/>
          <a:stretch>
            <a:fillRect/>
          </a:stretch>
        </p:blipFill>
        <p:spPr bwMode="auto">
          <a:xfrm>
            <a:off x="7836098" y="5214950"/>
            <a:ext cx="1307901" cy="1643050"/>
          </a:xfrm>
          <a:prstGeom prst="rect">
            <a:avLst/>
          </a:prstGeom>
          <a:noFill/>
        </p:spPr>
      </p:pic>
      <p:sp>
        <p:nvSpPr>
          <p:cNvPr id="9" name="Rectangle 8"/>
          <p:cNvSpPr/>
          <p:nvPr/>
        </p:nvSpPr>
        <p:spPr>
          <a:xfrm>
            <a:off x="3786182" y="718023"/>
            <a:ext cx="5357818" cy="5447645"/>
          </a:xfrm>
          <a:prstGeom prst="rect">
            <a:avLst/>
          </a:prstGeom>
        </p:spPr>
        <p:txBody>
          <a:bodyPr wrap="square">
            <a:spAutoFit/>
          </a:bodyPr>
          <a:lstStyle/>
          <a:p>
            <a:pPr>
              <a:buFont typeface="Arial" pitchFamily="34" charset="0"/>
              <a:buChar char="•"/>
            </a:pPr>
            <a:r>
              <a:rPr lang="en-US" altLang="zh-CN" sz="2400" dirty="0" smtClean="0"/>
              <a:t>  Alan </a:t>
            </a:r>
            <a:r>
              <a:rPr lang="en-US" altLang="zh-CN" sz="2400" dirty="0" err="1" smtClean="0"/>
              <a:t>Mathison</a:t>
            </a:r>
            <a:r>
              <a:rPr lang="en-US" altLang="zh-CN" sz="2400" dirty="0" smtClean="0"/>
              <a:t> Turing was one of the great pioneers of the computer field. He inspired the now common terms of "The Turing Machine" and "</a:t>
            </a:r>
            <a:r>
              <a:rPr lang="en-US" altLang="zh-CN" sz="2400" dirty="0" smtClean="0">
                <a:solidFill>
                  <a:schemeClr val="accent6">
                    <a:lumMod val="75000"/>
                  </a:schemeClr>
                </a:solidFill>
              </a:rPr>
              <a:t>Turing's Test</a:t>
            </a:r>
            <a:r>
              <a:rPr lang="en-US" altLang="zh-CN" sz="2400" dirty="0" smtClean="0"/>
              <a:t>.“</a:t>
            </a:r>
          </a:p>
          <a:p>
            <a:pPr lvl="1">
              <a:buFont typeface="Wingdings" pitchFamily="2" charset="2"/>
              <a:buChar char="Ø"/>
            </a:pPr>
            <a:r>
              <a:rPr lang="en-US" altLang="zh-CN" sz="2000" dirty="0" smtClean="0"/>
              <a:t>   The test (written at 1950) consisted of a person asking questions via keyboard to both a person and an intelligent machine. He believed that if the person could not tell the machine apart from the person after a reasonable amount of time, the machine was somewhat intelligent. This test has become the “holy grail“ [</a:t>
            </a:r>
            <a:r>
              <a:rPr lang="zh-CN" altLang="en-US" dirty="0" smtClean="0"/>
              <a:t>圣杯</a:t>
            </a:r>
            <a:r>
              <a:rPr lang="en-US" altLang="zh-CN" sz="2000" dirty="0" smtClean="0"/>
              <a:t>] of the </a:t>
            </a:r>
            <a:r>
              <a:rPr lang="en-US" altLang="zh-CN" sz="2000" b="1" dirty="0" smtClean="0"/>
              <a:t>artificial intelligence </a:t>
            </a:r>
            <a:r>
              <a:rPr lang="en-US" altLang="zh-CN" sz="2000" dirty="0" smtClean="0"/>
              <a:t>community.</a:t>
            </a:r>
          </a:p>
          <a:p>
            <a:pPr>
              <a:buFont typeface="Arial" pitchFamily="34" charset="0"/>
              <a:buChar char="•"/>
            </a:pPr>
            <a:r>
              <a:rPr lang="en-US" altLang="zh-CN" sz="2400" dirty="0" smtClean="0"/>
              <a:t>  His intelligence and foresight made him one of the first to step into the information age. </a:t>
            </a:r>
          </a:p>
        </p:txBody>
      </p:sp>
      <p:sp>
        <p:nvSpPr>
          <p:cNvPr id="10" name="Rectangle 9"/>
          <p:cNvSpPr/>
          <p:nvPr/>
        </p:nvSpPr>
        <p:spPr>
          <a:xfrm>
            <a:off x="0" y="6215082"/>
            <a:ext cx="3890552" cy="369332"/>
          </a:xfrm>
          <a:prstGeom prst="rect">
            <a:avLst/>
          </a:prstGeom>
        </p:spPr>
        <p:txBody>
          <a:bodyPr wrap="none">
            <a:spAutoFit/>
          </a:bodyPr>
          <a:lstStyle/>
          <a:p>
            <a:r>
              <a:rPr lang="en-US" altLang="zh-CN" dirty="0" smtClean="0"/>
              <a:t>http://ei.cs.vt.edu/~history/Turing.html</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p:cNvPicPr>
            <a:picLocks noGrp="1" noChangeAspect="1" noChangeArrowheads="1"/>
          </p:cNvPicPr>
          <p:nvPr>
            <p:ph idx="1"/>
          </p:nvPr>
        </p:nvPicPr>
        <p:blipFill>
          <a:blip r:embed="rId3" cstate="print"/>
          <a:srcRect/>
          <a:stretch>
            <a:fillRect/>
          </a:stretch>
        </p:blipFill>
        <p:spPr bwMode="auto">
          <a:xfrm>
            <a:off x="0" y="1828800"/>
            <a:ext cx="9144000" cy="3753433"/>
          </a:xfrm>
          <a:prstGeom prst="rect">
            <a:avLst/>
          </a:prstGeom>
          <a:noFill/>
          <a:ln w="9525">
            <a:noFill/>
            <a:miter lim="800000"/>
            <a:headEnd/>
            <a:tailEnd/>
          </a:ln>
        </p:spPr>
      </p:pic>
      <p:sp>
        <p:nvSpPr>
          <p:cNvPr id="2" name="Title 1"/>
          <p:cNvSpPr>
            <a:spLocks noGrp="1"/>
          </p:cNvSpPr>
          <p:nvPr>
            <p:ph type="title"/>
          </p:nvPr>
        </p:nvSpPr>
        <p:spPr>
          <a:xfrm>
            <a:off x="0" y="285728"/>
            <a:ext cx="8229600" cy="654032"/>
          </a:xfrm>
        </p:spPr>
        <p:txBody>
          <a:bodyPr>
            <a:noAutofit/>
          </a:bodyPr>
          <a:lstStyle/>
          <a:p>
            <a:r>
              <a:rPr lang="en-US" altLang="zh-CN" dirty="0" smtClean="0"/>
              <a:t>Turing machine</a:t>
            </a:r>
            <a:endParaRPr lang="zh-CN" altLang="en-US" dirty="0"/>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22</a:t>
            </a:fld>
            <a:endParaRPr lang="zh-CN" altLang="en-US"/>
          </a:p>
        </p:txBody>
      </p:sp>
      <p:sp>
        <p:nvSpPr>
          <p:cNvPr id="8" name="TextBox 7"/>
          <p:cNvSpPr txBox="1"/>
          <p:nvPr/>
        </p:nvSpPr>
        <p:spPr>
          <a:xfrm rot="16200000">
            <a:off x="4226233" y="-368613"/>
            <a:ext cx="1477328" cy="2214554"/>
          </a:xfrm>
          <a:prstGeom prst="rect">
            <a:avLst/>
          </a:prstGeom>
          <a:noFill/>
        </p:spPr>
        <p:txBody>
          <a:bodyPr vert="vert" wrap="square" rtlCol="0">
            <a:spAutoFit/>
          </a:bodyPr>
          <a:lstStyle/>
          <a:p>
            <a:pPr>
              <a:buFont typeface="Arial" pitchFamily="34" charset="0"/>
              <a:buChar char="•"/>
            </a:pPr>
            <a:r>
              <a:rPr lang="en-US" altLang="zh-CN" sz="2800" b="1" dirty="0" smtClean="0">
                <a:solidFill>
                  <a:schemeClr val="accent6">
                    <a:lumMod val="75000"/>
                  </a:schemeClr>
                </a:solidFill>
              </a:rPr>
              <a:t>  Control unit</a:t>
            </a:r>
          </a:p>
          <a:p>
            <a:pPr>
              <a:buFont typeface="Arial" pitchFamily="34" charset="0"/>
              <a:buChar char="•"/>
            </a:pPr>
            <a:r>
              <a:rPr lang="en-US" altLang="zh-CN" sz="2800" b="1" dirty="0" smtClean="0">
                <a:solidFill>
                  <a:schemeClr val="accent6">
                    <a:lumMod val="75000"/>
                  </a:schemeClr>
                </a:solidFill>
              </a:rPr>
              <a:t>  Input</a:t>
            </a:r>
          </a:p>
          <a:p>
            <a:pPr>
              <a:buFont typeface="Arial" pitchFamily="34" charset="0"/>
              <a:buChar char="•"/>
            </a:pPr>
            <a:r>
              <a:rPr lang="en-US" altLang="zh-CN" sz="2800" b="1" dirty="0" smtClean="0">
                <a:solidFill>
                  <a:schemeClr val="accent6">
                    <a:lumMod val="75000"/>
                  </a:schemeClr>
                </a:solidFill>
              </a:rPr>
              <a:t>  Output</a:t>
            </a:r>
            <a:endParaRPr lang="zh-CN" altLang="en-US" sz="2800" b="1" dirty="0">
              <a:solidFill>
                <a:schemeClr val="accent6">
                  <a:lumMod val="75000"/>
                </a:schemeClr>
              </a:solidFill>
            </a:endParaRPr>
          </a:p>
        </p:txBody>
      </p:sp>
      <p:sp>
        <p:nvSpPr>
          <p:cNvPr id="7" name="Cloud Callout 6"/>
          <p:cNvSpPr/>
          <p:nvPr/>
        </p:nvSpPr>
        <p:spPr>
          <a:xfrm>
            <a:off x="3657600" y="228600"/>
            <a:ext cx="6019800" cy="4038600"/>
          </a:xfrm>
          <a:prstGeom prst="cloudCallout">
            <a:avLst>
              <a:gd name="adj1" fmla="val -29441"/>
              <a:gd name="adj2" fmla="val 560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The theoretical model of the computers, whose power covers even what the supercomputer today has.</a:t>
            </a:r>
            <a:endParaRPr lang="zh-CN" alt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639762"/>
          </a:xfrm>
        </p:spPr>
        <p:txBody>
          <a:bodyPr>
            <a:normAutofit fontScale="90000"/>
          </a:bodyPr>
          <a:lstStyle/>
          <a:p>
            <a:r>
              <a:rPr lang="en-US" altLang="zh-CN" dirty="0" smtClean="0"/>
              <a:t>John Vincent </a:t>
            </a:r>
            <a:r>
              <a:rPr lang="en-US" altLang="zh-CN" dirty="0" err="1" smtClean="0"/>
              <a:t>Atanasoff</a:t>
            </a:r>
            <a:r>
              <a:rPr lang="en-US" altLang="zh-CN" dirty="0" smtClean="0"/>
              <a:t> [</a:t>
            </a:r>
            <a:r>
              <a:rPr lang="zh-CN" altLang="en-US" sz="2700" dirty="0" smtClean="0"/>
              <a:t>阿塔纳索夫</a:t>
            </a:r>
            <a:r>
              <a:rPr lang="en-US" altLang="zh-CN" dirty="0" smtClean="0"/>
              <a:t>]</a:t>
            </a:r>
            <a:endParaRPr lang="zh-CN" altLang="en-US" dirty="0"/>
          </a:p>
        </p:txBody>
      </p:sp>
      <p:sp>
        <p:nvSpPr>
          <p:cNvPr id="3" name="Content Placeholder 2"/>
          <p:cNvSpPr>
            <a:spLocks noGrp="1"/>
          </p:cNvSpPr>
          <p:nvPr>
            <p:ph idx="1"/>
          </p:nvPr>
        </p:nvSpPr>
        <p:spPr>
          <a:xfrm>
            <a:off x="228600" y="1219200"/>
            <a:ext cx="5715000" cy="5410200"/>
          </a:xfrm>
        </p:spPr>
        <p:txBody>
          <a:bodyPr>
            <a:normAutofit lnSpcReduction="10000"/>
          </a:bodyPr>
          <a:lstStyle/>
          <a:p>
            <a:r>
              <a:rPr lang="en-US" altLang="zh-CN" dirty="0" smtClean="0"/>
              <a:t>1937, one of the earliest researchers who thought to use resistant [</a:t>
            </a:r>
            <a:r>
              <a:rPr lang="zh-CN" altLang="en-US" sz="2400" dirty="0" smtClean="0"/>
              <a:t>电阻</a:t>
            </a:r>
            <a:r>
              <a:rPr lang="en-US" altLang="zh-CN" dirty="0" smtClean="0"/>
              <a:t>], amplifier [</a:t>
            </a:r>
            <a:r>
              <a:rPr lang="zh-CN" altLang="en-US" sz="2400" dirty="0" smtClean="0"/>
              <a:t>放大器</a:t>
            </a:r>
            <a:r>
              <a:rPr lang="en-US" altLang="zh-CN" dirty="0" smtClean="0"/>
              <a:t>] and capacitor [</a:t>
            </a:r>
            <a:r>
              <a:rPr lang="zh-CN" altLang="en-US" sz="2400" dirty="0" smtClean="0"/>
              <a:t>电容器</a:t>
            </a:r>
            <a:r>
              <a:rPr lang="en-US" altLang="zh-CN" dirty="0" smtClean="0"/>
              <a:t>] etc. to build the </a:t>
            </a:r>
            <a:r>
              <a:rPr lang="en-US" altLang="zh-CN" b="1" u="sng" dirty="0" smtClean="0"/>
              <a:t>electronic computer</a:t>
            </a:r>
            <a:r>
              <a:rPr lang="en-US" altLang="zh-CN" dirty="0" smtClean="0"/>
              <a:t>.</a:t>
            </a:r>
          </a:p>
          <a:p>
            <a:r>
              <a:rPr lang="en-US" altLang="zh-CN" dirty="0" smtClean="0"/>
              <a:t>He found that it’s quite convenient to implement the calculation components based on binary system</a:t>
            </a:r>
          </a:p>
          <a:p>
            <a:pPr lvl="1"/>
            <a:r>
              <a:rPr lang="en-US" altLang="zh-CN" dirty="0" smtClean="0"/>
              <a:t>Switches, just on and off</a:t>
            </a:r>
            <a:endParaRPr lang="zh-CN" altLang="en-US" dirty="0"/>
          </a:p>
        </p:txBody>
      </p:sp>
      <p:sp>
        <p:nvSpPr>
          <p:cNvPr id="4" name="Footer Placeholder 3"/>
          <p:cNvSpPr>
            <a:spLocks noGrp="1"/>
          </p:cNvSpPr>
          <p:nvPr>
            <p:ph type="ftr" sz="quarter" idx="11"/>
          </p:nvPr>
        </p:nvSpPr>
        <p:spPr/>
        <p:txBody>
          <a:bodyPr/>
          <a:lstStyle/>
          <a:p>
            <a:r>
              <a:rPr lang="en-US" smtClean="0"/>
              <a:t>Part V: Computer History</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
        <p:nvSpPr>
          <p:cNvPr id="6" name="Rectangle 5"/>
          <p:cNvSpPr/>
          <p:nvPr/>
        </p:nvSpPr>
        <p:spPr>
          <a:xfrm>
            <a:off x="2421172" y="762000"/>
            <a:ext cx="6646628" cy="369332"/>
          </a:xfrm>
          <a:prstGeom prst="rect">
            <a:avLst/>
          </a:prstGeom>
        </p:spPr>
        <p:txBody>
          <a:bodyPr wrap="none">
            <a:spAutoFit/>
          </a:bodyPr>
          <a:lstStyle/>
          <a:p>
            <a:r>
              <a:rPr lang="en-US" altLang="zh-CN" b="1" dirty="0" smtClean="0">
                <a:solidFill>
                  <a:srgbClr val="FF0000"/>
                </a:solidFill>
              </a:rPr>
              <a:t>The other precursor to combine the electronics and binary together </a:t>
            </a:r>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5867400" y="1143000"/>
            <a:ext cx="1600200" cy="2105025"/>
          </a:xfrm>
          <a:prstGeom prst="rect">
            <a:avLst/>
          </a:prstGeom>
          <a:noFill/>
          <a:ln w="9525">
            <a:noFill/>
            <a:miter lim="800000"/>
            <a:headEnd/>
            <a:tailEnd/>
          </a:ln>
        </p:spPr>
      </p:pic>
      <p:sp>
        <p:nvSpPr>
          <p:cNvPr id="8" name="Rectangle 7"/>
          <p:cNvSpPr/>
          <p:nvPr/>
        </p:nvSpPr>
        <p:spPr>
          <a:xfrm>
            <a:off x="5791200" y="3276600"/>
            <a:ext cx="1714496" cy="646331"/>
          </a:xfrm>
          <a:prstGeom prst="rect">
            <a:avLst/>
          </a:prstGeom>
        </p:spPr>
        <p:txBody>
          <a:bodyPr wrap="square">
            <a:spAutoFit/>
          </a:bodyPr>
          <a:lstStyle/>
          <a:p>
            <a:pPr algn="ctr"/>
            <a:r>
              <a:rPr lang="en-US" altLang="zh-CN" dirty="0" smtClean="0"/>
              <a:t>John </a:t>
            </a:r>
            <a:r>
              <a:rPr lang="en-US" altLang="zh-CN" dirty="0" err="1" smtClean="0"/>
              <a:t>Atanasoff</a:t>
            </a:r>
            <a:endParaRPr lang="en-US" altLang="zh-CN" dirty="0" smtClean="0"/>
          </a:p>
          <a:p>
            <a:pPr algn="ctr"/>
            <a:r>
              <a:rPr lang="en-US" altLang="zh-CN" dirty="0" smtClean="0"/>
              <a:t>(1903 – 1995)</a:t>
            </a:r>
            <a:endParaRPr lang="zh-CN" altLang="en-US" dirty="0"/>
          </a:p>
        </p:txBody>
      </p:sp>
      <p:pic>
        <p:nvPicPr>
          <p:cNvPr id="9" name="Picture 2"/>
          <p:cNvPicPr>
            <a:picLocks noChangeAspect="1" noChangeArrowheads="1"/>
          </p:cNvPicPr>
          <p:nvPr/>
        </p:nvPicPr>
        <p:blipFill>
          <a:blip r:embed="rId4" cstate="print"/>
          <a:srcRect/>
          <a:stretch>
            <a:fillRect/>
          </a:stretch>
        </p:blipFill>
        <p:spPr bwMode="auto">
          <a:xfrm>
            <a:off x="5715000" y="4414836"/>
            <a:ext cx="3429000" cy="2443163"/>
          </a:xfrm>
          <a:prstGeom prst="rect">
            <a:avLst/>
          </a:prstGeom>
          <a:noFill/>
          <a:ln w="9525">
            <a:noFill/>
            <a:miter lim="800000"/>
            <a:headEnd/>
            <a:tailEnd/>
          </a:ln>
          <a:effectLst/>
        </p:spPr>
      </p:pic>
      <p:sp>
        <p:nvSpPr>
          <p:cNvPr id="10" name="Rectangle 9"/>
          <p:cNvSpPr/>
          <p:nvPr/>
        </p:nvSpPr>
        <p:spPr>
          <a:xfrm rot="16200000">
            <a:off x="7180514" y="2522878"/>
            <a:ext cx="738664" cy="3188309"/>
          </a:xfrm>
          <a:prstGeom prst="rect">
            <a:avLst/>
          </a:prstGeom>
        </p:spPr>
        <p:txBody>
          <a:bodyPr vert="vert" wrap="none">
            <a:spAutoFit/>
          </a:bodyPr>
          <a:lstStyle/>
          <a:p>
            <a:r>
              <a:rPr lang="en-US" altLang="zh-CN" dirty="0" err="1" smtClean="0"/>
              <a:t>Atanasoff</a:t>
            </a:r>
            <a:r>
              <a:rPr lang="en-US" altLang="zh-CN" dirty="0" smtClean="0"/>
              <a:t>-Berry Computer (ABC) </a:t>
            </a:r>
          </a:p>
          <a:p>
            <a:r>
              <a:rPr lang="en-US" altLang="zh-CN" dirty="0" smtClean="0"/>
              <a:t>1942</a:t>
            </a:r>
            <a:endParaRPr lang="zh-CN" altLang="en-US" dirty="0"/>
          </a:p>
        </p:txBody>
      </p:sp>
      <p:pic>
        <p:nvPicPr>
          <p:cNvPr id="11" name="Picture 3"/>
          <p:cNvPicPr>
            <a:picLocks noChangeAspect="1" noChangeArrowheads="1"/>
          </p:cNvPicPr>
          <p:nvPr/>
        </p:nvPicPr>
        <p:blipFill>
          <a:blip r:embed="rId5" cstate="print"/>
          <a:srcRect/>
          <a:stretch>
            <a:fillRect/>
          </a:stretch>
        </p:blipFill>
        <p:spPr bwMode="auto">
          <a:xfrm>
            <a:off x="7589520" y="1160502"/>
            <a:ext cx="1516380" cy="2064233"/>
          </a:xfrm>
          <a:prstGeom prst="rect">
            <a:avLst/>
          </a:prstGeom>
          <a:noFill/>
          <a:ln w="9525">
            <a:noFill/>
            <a:miter lim="800000"/>
            <a:headEnd/>
            <a:tailEnd/>
          </a:ln>
        </p:spPr>
      </p:pic>
      <p:sp>
        <p:nvSpPr>
          <p:cNvPr id="12" name="Rectangle 11"/>
          <p:cNvSpPr/>
          <p:nvPr/>
        </p:nvSpPr>
        <p:spPr>
          <a:xfrm>
            <a:off x="7543800" y="3276600"/>
            <a:ext cx="1427507" cy="369332"/>
          </a:xfrm>
          <a:prstGeom prst="rect">
            <a:avLst/>
          </a:prstGeom>
        </p:spPr>
        <p:txBody>
          <a:bodyPr wrap="none">
            <a:spAutoFit/>
          </a:bodyPr>
          <a:lstStyle/>
          <a:p>
            <a:r>
              <a:rPr lang="en-US" altLang="zh-CN" dirty="0" smtClean="0"/>
              <a:t>Clifford Berry</a:t>
            </a:r>
            <a:endParaRPr lang="en-US" altLang="zh-C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381000"/>
            <a:ext cx="7772400" cy="1143000"/>
          </a:xfrm>
        </p:spPr>
        <p:txBody>
          <a:bodyPr/>
          <a:lstStyle/>
          <a:p>
            <a:pPr eaLnBrk="1" hangingPunct="1"/>
            <a:r>
              <a:rPr lang="en-US" altLang="zh-CN" dirty="0" smtClean="0">
                <a:ea typeface="ＭＳ Ｐゴシック" pitchFamily="40" charset="-128"/>
              </a:rPr>
              <a:t>Howard Aiken &amp; MARK I</a:t>
            </a:r>
          </a:p>
        </p:txBody>
      </p:sp>
      <p:sp>
        <p:nvSpPr>
          <p:cNvPr id="52227" name="Rectangle 3"/>
          <p:cNvSpPr>
            <a:spLocks noGrp="1" noChangeArrowheads="1"/>
          </p:cNvSpPr>
          <p:nvPr>
            <p:ph idx="1"/>
          </p:nvPr>
        </p:nvSpPr>
        <p:spPr>
          <a:xfrm>
            <a:off x="304800" y="1447800"/>
            <a:ext cx="5867400" cy="4724400"/>
          </a:xfrm>
        </p:spPr>
        <p:txBody>
          <a:bodyPr>
            <a:noAutofit/>
          </a:bodyPr>
          <a:lstStyle/>
          <a:p>
            <a:pPr eaLnBrk="1" hangingPunct="1">
              <a:lnSpc>
                <a:spcPct val="90000"/>
              </a:lnSpc>
            </a:pPr>
            <a:r>
              <a:rPr lang="en-US" altLang="zh-CN" sz="2800" dirty="0" smtClean="0">
                <a:ea typeface="ＭＳ Ｐゴシック" pitchFamily="40" charset="-128"/>
              </a:rPr>
              <a:t>Funded by Navy and IBM, at Harvard </a:t>
            </a:r>
          </a:p>
          <a:p>
            <a:pPr eaLnBrk="1" hangingPunct="1">
              <a:lnSpc>
                <a:spcPct val="90000"/>
              </a:lnSpc>
            </a:pPr>
            <a:r>
              <a:rPr lang="en-US" altLang="zh-CN" sz="2800" dirty="0" smtClean="0">
                <a:ea typeface="ＭＳ Ｐゴシック" pitchFamily="40" charset="-128"/>
              </a:rPr>
              <a:t>1943</a:t>
            </a:r>
          </a:p>
          <a:p>
            <a:pPr eaLnBrk="1" hangingPunct="1">
              <a:lnSpc>
                <a:spcPct val="90000"/>
              </a:lnSpc>
            </a:pPr>
            <a:r>
              <a:rPr lang="en-US" altLang="zh-CN" sz="2800" b="1" u="sng" dirty="0" smtClean="0">
                <a:ea typeface="ＭＳ Ｐゴシック" pitchFamily="40" charset="-128"/>
              </a:rPr>
              <a:t>general-purpose programmable computer</a:t>
            </a:r>
          </a:p>
          <a:p>
            <a:pPr lvl="1">
              <a:lnSpc>
                <a:spcPct val="90000"/>
              </a:lnSpc>
            </a:pPr>
            <a:r>
              <a:rPr lang="en-US" altLang="zh-CN" sz="2400" dirty="0" smtClean="0">
                <a:ea typeface="ＭＳ Ｐゴシック" pitchFamily="40" charset="-128"/>
              </a:rPr>
              <a:t>used </a:t>
            </a:r>
            <a:r>
              <a:rPr lang="en-US" altLang="zh-CN" sz="2400" b="1" dirty="0" smtClean="0">
                <a:solidFill>
                  <a:srgbClr val="FF0000"/>
                </a:solidFill>
                <a:ea typeface="ＭＳ Ｐゴシック" pitchFamily="40" charset="-128"/>
              </a:rPr>
              <a:t>relays</a:t>
            </a:r>
            <a:r>
              <a:rPr lang="en-US" altLang="zh-CN" sz="2400" dirty="0" smtClean="0">
                <a:ea typeface="ＭＳ Ｐゴシック" pitchFamily="40" charset="-128"/>
              </a:rPr>
              <a:t>, </a:t>
            </a:r>
            <a:r>
              <a:rPr lang="en-US" altLang="zh-CN" sz="2400" b="1" dirty="0" smtClean="0">
                <a:solidFill>
                  <a:srgbClr val="FF0000"/>
                </a:solidFill>
                <a:ea typeface="ＭＳ Ｐゴシック" pitchFamily="40" charset="-128"/>
              </a:rPr>
              <a:t>magnets</a:t>
            </a:r>
            <a:r>
              <a:rPr lang="en-US" altLang="zh-CN" sz="2400" dirty="0" smtClean="0">
                <a:ea typeface="ＭＳ Ｐゴシック" pitchFamily="40" charset="-128"/>
              </a:rPr>
              <a:t> and </a:t>
            </a:r>
            <a:r>
              <a:rPr lang="en-US" altLang="zh-CN" sz="2400" b="1" dirty="0" smtClean="0">
                <a:solidFill>
                  <a:srgbClr val="FF0000"/>
                </a:solidFill>
                <a:ea typeface="ＭＳ Ｐゴシック" pitchFamily="40" charset="-128"/>
              </a:rPr>
              <a:t>gears</a:t>
            </a:r>
          </a:p>
          <a:p>
            <a:pPr lvl="1">
              <a:lnSpc>
                <a:spcPct val="90000"/>
              </a:lnSpc>
            </a:pPr>
            <a:r>
              <a:rPr lang="en-US" altLang="zh-CN" sz="2400" b="1" dirty="0" smtClean="0">
                <a:solidFill>
                  <a:srgbClr val="FF0000"/>
                </a:solidFill>
                <a:ea typeface="ＭＳ Ｐゴシック" pitchFamily="40" charset="-128"/>
              </a:rPr>
              <a:t>used binary values (0/1) instead of decimal (0 to 9)</a:t>
            </a:r>
          </a:p>
          <a:p>
            <a:pPr lvl="1">
              <a:lnSpc>
                <a:spcPct val="90000"/>
              </a:lnSpc>
            </a:pPr>
            <a:r>
              <a:rPr lang="en-US" altLang="zh-CN" sz="2400" dirty="0" smtClean="0">
                <a:ea typeface="ＭＳ Ｐゴシック" pitchFamily="40" charset="-128"/>
              </a:rPr>
              <a:t>used </a:t>
            </a:r>
            <a:r>
              <a:rPr lang="en-US" altLang="zh-CN" sz="2400" b="1" dirty="0" smtClean="0">
                <a:solidFill>
                  <a:srgbClr val="FF0000"/>
                </a:solidFill>
                <a:ea typeface="ＭＳ Ｐゴシック" pitchFamily="40" charset="-128"/>
              </a:rPr>
              <a:t>vacuum</a:t>
            </a:r>
            <a:r>
              <a:rPr lang="en-US" altLang="zh-CN" sz="2400" dirty="0" smtClean="0">
                <a:ea typeface="ＭＳ Ｐゴシック" pitchFamily="40" charset="-128"/>
              </a:rPr>
              <a:t> </a:t>
            </a:r>
            <a:r>
              <a:rPr lang="en-US" altLang="zh-CN" sz="2400" b="1" dirty="0" smtClean="0">
                <a:solidFill>
                  <a:srgbClr val="FF0000"/>
                </a:solidFill>
                <a:ea typeface="ＭＳ Ｐゴシック" pitchFamily="40" charset="-128"/>
              </a:rPr>
              <a:t>tubes</a:t>
            </a:r>
            <a:r>
              <a:rPr lang="en-US" altLang="zh-CN" sz="2400" dirty="0" smtClean="0">
                <a:ea typeface="ＭＳ Ｐゴシック" pitchFamily="40" charset="-128"/>
              </a:rPr>
              <a:t> and electric current (on/off) instead of 10-toothed gears</a:t>
            </a:r>
          </a:p>
          <a:p>
            <a:pPr eaLnBrk="1" hangingPunct="1">
              <a:lnSpc>
                <a:spcPct val="90000"/>
              </a:lnSpc>
            </a:pPr>
            <a:r>
              <a:rPr lang="en-US" altLang="zh-CN" sz="2800" dirty="0" smtClean="0">
                <a:ea typeface="ＭＳ Ｐゴシック" pitchFamily="40" charset="-128"/>
              </a:rPr>
              <a:t>memory:  72 numbers</a:t>
            </a:r>
          </a:p>
          <a:p>
            <a:pPr eaLnBrk="1" hangingPunct="1">
              <a:lnSpc>
                <a:spcPct val="90000"/>
              </a:lnSpc>
            </a:pPr>
            <a:r>
              <a:rPr lang="en-US" altLang="zh-CN" sz="2800" dirty="0" smtClean="0">
                <a:ea typeface="ＭＳ Ｐゴシック" pitchFamily="40" charset="-128"/>
              </a:rPr>
              <a:t>speed: 23-digit multiplication in 4 seconds</a:t>
            </a:r>
            <a:endParaRPr lang="en-US" altLang="zh-CN" sz="3600" dirty="0" smtClean="0">
              <a:ea typeface="ＭＳ Ｐゴシック" pitchFamily="40" charset="-128"/>
            </a:endParaRPr>
          </a:p>
        </p:txBody>
      </p:sp>
      <p:sp>
        <p:nvSpPr>
          <p:cNvPr id="52228" name="Slide Number Placeholder 5"/>
          <p:cNvSpPr>
            <a:spLocks noGrp="1"/>
          </p:cNvSpPr>
          <p:nvPr>
            <p:ph type="sldNum" sz="quarter" idx="12"/>
          </p:nvPr>
        </p:nvSpPr>
        <p:spPr bwMode="auto">
          <a:noFill/>
          <a:ln>
            <a:miter lim="800000"/>
            <a:headEnd/>
            <a:tailEnd/>
          </a:ln>
        </p:spPr>
        <p:txBody>
          <a:bodyPr/>
          <a:lstStyle/>
          <a:p>
            <a:fld id="{331A8EEF-692F-4C15-BEF3-0E673A6A3D89}" type="slidenum">
              <a:rPr lang="en-US" altLang="zh-CN"/>
              <a:pPr/>
              <a:t>24</a:t>
            </a:fld>
            <a:endParaRPr lang="en-US" altLang="zh-CN"/>
          </a:p>
        </p:txBody>
      </p:sp>
      <p:pic>
        <p:nvPicPr>
          <p:cNvPr id="52229" name="Picture 4" descr="241301"/>
          <p:cNvPicPr>
            <a:picLocks noChangeAspect="1" noChangeArrowheads="1"/>
          </p:cNvPicPr>
          <p:nvPr/>
        </p:nvPicPr>
        <p:blipFill>
          <a:blip r:embed="rId3" cstate="print"/>
          <a:srcRect/>
          <a:stretch>
            <a:fillRect/>
          </a:stretch>
        </p:blipFill>
        <p:spPr bwMode="auto">
          <a:xfrm>
            <a:off x="6137275" y="0"/>
            <a:ext cx="3006725" cy="3986213"/>
          </a:xfrm>
          <a:prstGeom prst="rect">
            <a:avLst/>
          </a:prstGeom>
          <a:noFill/>
          <a:ln w="9525">
            <a:noFill/>
            <a:miter lim="800000"/>
            <a:headEnd/>
            <a:tailEnd/>
          </a:ln>
        </p:spPr>
      </p:pic>
      <p:sp>
        <p:nvSpPr>
          <p:cNvPr id="52230" name="Text Box 5"/>
          <p:cNvSpPr txBox="1">
            <a:spLocks noChangeArrowheads="1"/>
          </p:cNvSpPr>
          <p:nvPr/>
        </p:nvSpPr>
        <p:spPr bwMode="auto">
          <a:xfrm>
            <a:off x="5181600" y="4038600"/>
            <a:ext cx="3962400" cy="336550"/>
          </a:xfrm>
          <a:prstGeom prst="rect">
            <a:avLst/>
          </a:prstGeom>
          <a:noFill/>
          <a:ln w="9525">
            <a:noFill/>
            <a:miter lim="800000"/>
            <a:headEnd/>
            <a:tailEnd/>
          </a:ln>
        </p:spPr>
        <p:txBody>
          <a:bodyPr>
            <a:spAutoFit/>
          </a:bodyPr>
          <a:lstStyle/>
          <a:p>
            <a:pPr eaLnBrk="0" hangingPunct="0">
              <a:spcBef>
                <a:spcPct val="50000"/>
              </a:spcBef>
            </a:pPr>
            <a:r>
              <a:rPr lang="en-US" altLang="zh-CN" sz="1600" i="1" dirty="0"/>
              <a:t>fig from www-03.ibm.com/</a:t>
            </a:r>
            <a:r>
              <a:rPr lang="en-US" altLang="zh-CN" sz="1600" i="1" dirty="0" err="1"/>
              <a:t>ibm</a:t>
            </a:r>
            <a:r>
              <a:rPr lang="en-US" altLang="zh-CN" sz="1600" i="1" dirty="0"/>
              <a:t>/history/</a:t>
            </a:r>
            <a:endParaRPr lang="en-US" altLang="zh-CN" dirty="0"/>
          </a:p>
        </p:txBody>
      </p:sp>
      <p:pic>
        <p:nvPicPr>
          <p:cNvPr id="7" name="Picture 2"/>
          <p:cNvPicPr>
            <a:picLocks noChangeAspect="1" noChangeArrowheads="1"/>
          </p:cNvPicPr>
          <p:nvPr/>
        </p:nvPicPr>
        <p:blipFill>
          <a:blip r:embed="rId4" cstate="print"/>
          <a:srcRect/>
          <a:stretch>
            <a:fillRect/>
          </a:stretch>
        </p:blipFill>
        <p:spPr bwMode="auto">
          <a:xfrm>
            <a:off x="5638800" y="4724400"/>
            <a:ext cx="3505200" cy="1354503"/>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0"/>
            <a:ext cx="7772400" cy="838200"/>
          </a:xfrm>
        </p:spPr>
        <p:txBody>
          <a:bodyPr/>
          <a:lstStyle/>
          <a:p>
            <a:pPr eaLnBrk="1" hangingPunct="1"/>
            <a:r>
              <a:rPr lang="en-US" altLang="zh-CN" dirty="0" smtClean="0">
                <a:ea typeface="ＭＳ Ｐゴシック" pitchFamily="40" charset="-128"/>
              </a:rPr>
              <a:t>Grace Murray Hopper</a:t>
            </a:r>
          </a:p>
        </p:txBody>
      </p:sp>
      <p:sp>
        <p:nvSpPr>
          <p:cNvPr id="54275" name="Rectangle 3"/>
          <p:cNvSpPr>
            <a:spLocks noGrp="1" noChangeArrowheads="1"/>
          </p:cNvSpPr>
          <p:nvPr>
            <p:ph idx="1"/>
          </p:nvPr>
        </p:nvSpPr>
        <p:spPr>
          <a:xfrm>
            <a:off x="0" y="762000"/>
            <a:ext cx="8763000" cy="3886200"/>
          </a:xfrm>
        </p:spPr>
        <p:txBody>
          <a:bodyPr>
            <a:noAutofit/>
          </a:bodyPr>
          <a:lstStyle/>
          <a:p>
            <a:pPr eaLnBrk="1" hangingPunct="1"/>
            <a:r>
              <a:rPr lang="en-US" altLang="zh-CN" sz="2800" dirty="0" smtClean="0">
                <a:ea typeface="ＭＳ Ｐゴシック" pitchFamily="40" charset="-128"/>
              </a:rPr>
              <a:t>Joined Naval Reserve in 1943</a:t>
            </a:r>
          </a:p>
          <a:p>
            <a:pPr lvl="1" eaLnBrk="1" hangingPunct="1"/>
            <a:r>
              <a:rPr lang="en-US" altLang="zh-CN" sz="2400" dirty="0" smtClean="0">
                <a:ea typeface="ＭＳ Ｐゴシック" pitchFamily="40" charset="-128"/>
              </a:rPr>
              <a:t>As Lieutenant, became </a:t>
            </a:r>
            <a:r>
              <a:rPr lang="en-US" altLang="zh-CN" sz="2400" b="1" dirty="0" smtClean="0">
                <a:ea typeface="ＭＳ Ｐゴシック" pitchFamily="40" charset="-128"/>
              </a:rPr>
              <a:t>one of the first programmers of the Mark I</a:t>
            </a:r>
            <a:endParaRPr lang="en-US" altLang="zh-CN" sz="2400" dirty="0" smtClean="0">
              <a:ea typeface="ＭＳ Ｐゴシック" pitchFamily="40" charset="-128"/>
            </a:endParaRPr>
          </a:p>
          <a:p>
            <a:pPr eaLnBrk="1" hangingPunct="1"/>
            <a:r>
              <a:rPr lang="en-US" altLang="zh-CN" sz="2800" dirty="0" smtClean="0">
                <a:ea typeface="ＭＳ Ｐゴシック" pitchFamily="40" charset="-128"/>
              </a:rPr>
              <a:t>Noted difficulty of programming in machine language</a:t>
            </a:r>
          </a:p>
          <a:p>
            <a:pPr lvl="1" eaLnBrk="1" hangingPunct="1"/>
            <a:r>
              <a:rPr lang="en-US" altLang="zh-CN" sz="2400" dirty="0" smtClean="0">
                <a:ea typeface="ＭＳ Ｐゴシック" pitchFamily="40" charset="-128"/>
              </a:rPr>
              <a:t>Wanted way of specifying programming more naturally</a:t>
            </a:r>
          </a:p>
          <a:p>
            <a:pPr lvl="1" eaLnBrk="1" hangingPunct="1"/>
            <a:r>
              <a:rPr lang="en-US" altLang="zh-CN" sz="2400" dirty="0" smtClean="0">
                <a:ea typeface="ＭＳ Ｐゴシック" pitchFamily="40" charset="-128"/>
              </a:rPr>
              <a:t>Created </a:t>
            </a:r>
            <a:r>
              <a:rPr lang="en-US" altLang="zh-CN" sz="2400" b="1" dirty="0" smtClean="0">
                <a:solidFill>
                  <a:srgbClr val="FF0000"/>
                </a:solidFill>
                <a:ea typeface="ＭＳ Ｐゴシック" pitchFamily="40" charset="-128"/>
              </a:rPr>
              <a:t>the </a:t>
            </a:r>
            <a:r>
              <a:rPr lang="en-US" altLang="zh-CN" sz="2400" b="1" i="1" dirty="0" smtClean="0">
                <a:solidFill>
                  <a:srgbClr val="FF0000"/>
                </a:solidFill>
                <a:ea typeface="ＭＳ Ｐゴシック" pitchFamily="40" charset="-128"/>
              </a:rPr>
              <a:t>first</a:t>
            </a:r>
            <a:r>
              <a:rPr lang="en-US" altLang="zh-CN" sz="2400" b="1" dirty="0" smtClean="0">
                <a:solidFill>
                  <a:srgbClr val="FF0000"/>
                </a:solidFill>
                <a:ea typeface="ＭＳ Ｐゴシック" pitchFamily="40" charset="-128"/>
              </a:rPr>
              <a:t> compiler</a:t>
            </a:r>
            <a:r>
              <a:rPr lang="en-US" altLang="zh-CN" sz="2400" dirty="0" smtClean="0">
                <a:ea typeface="ＭＳ Ｐゴシック" pitchFamily="40" charset="-128"/>
              </a:rPr>
              <a:t>, A-O</a:t>
            </a:r>
          </a:p>
          <a:p>
            <a:pPr lvl="1" eaLnBrk="1" hangingPunct="1"/>
            <a:r>
              <a:rPr lang="en-US" altLang="zh-CN" sz="2400" dirty="0" smtClean="0">
                <a:ea typeface="ＭＳ Ｐゴシック" pitchFamily="40" charset="-128"/>
              </a:rPr>
              <a:t>Subsequently created other compilers, became strong proponent of compilers/programming languages</a:t>
            </a:r>
          </a:p>
          <a:p>
            <a:pPr lvl="1" eaLnBrk="1" hangingPunct="1"/>
            <a:r>
              <a:rPr lang="en-US" altLang="zh-CN" sz="2400" dirty="0" smtClean="0">
                <a:ea typeface="ＭＳ Ｐゴシック" pitchFamily="40" charset="-128"/>
              </a:rPr>
              <a:t>Developed programming languages, notably </a:t>
            </a:r>
            <a:r>
              <a:rPr lang="en-US" altLang="zh-CN" sz="2400" b="1" dirty="0" smtClean="0">
                <a:ea typeface="ＭＳ Ｐゴシック" pitchFamily="40" charset="-128"/>
              </a:rPr>
              <a:t>COBOL</a:t>
            </a:r>
            <a:r>
              <a:rPr lang="en-US" altLang="zh-CN" sz="2400" dirty="0" smtClean="0">
                <a:ea typeface="ＭＳ Ｐゴシック" pitchFamily="40" charset="-128"/>
              </a:rPr>
              <a:t> (1959)</a:t>
            </a:r>
          </a:p>
        </p:txBody>
      </p:sp>
      <p:sp>
        <p:nvSpPr>
          <p:cNvPr id="54276" name="Slide Number Placeholder 5"/>
          <p:cNvSpPr>
            <a:spLocks noGrp="1"/>
          </p:cNvSpPr>
          <p:nvPr>
            <p:ph type="sldNum" sz="quarter" idx="12"/>
          </p:nvPr>
        </p:nvSpPr>
        <p:spPr bwMode="auto">
          <a:noFill/>
          <a:ln>
            <a:miter lim="800000"/>
            <a:headEnd/>
            <a:tailEnd/>
          </a:ln>
        </p:spPr>
        <p:txBody>
          <a:bodyPr/>
          <a:lstStyle/>
          <a:p>
            <a:fld id="{2DFC8618-42FD-48E2-99BA-81986D775F9B}" type="slidenum">
              <a:rPr lang="en-US" altLang="zh-CN"/>
              <a:pPr/>
              <a:t>25</a:t>
            </a:fld>
            <a:endParaRPr lang="en-US" altLang="zh-CN"/>
          </a:p>
        </p:txBody>
      </p:sp>
      <p:pic>
        <p:nvPicPr>
          <p:cNvPr id="54277" name="Picture 4" descr="Bug"/>
          <p:cNvPicPr>
            <a:picLocks noChangeAspect="1" noChangeArrowheads="1"/>
          </p:cNvPicPr>
          <p:nvPr/>
        </p:nvPicPr>
        <p:blipFill>
          <a:blip r:embed="rId3" cstate="print"/>
          <a:srcRect/>
          <a:stretch>
            <a:fillRect/>
          </a:stretch>
        </p:blipFill>
        <p:spPr bwMode="auto">
          <a:xfrm>
            <a:off x="304800" y="4800600"/>
            <a:ext cx="5595938" cy="1371600"/>
          </a:xfrm>
          <a:prstGeom prst="rect">
            <a:avLst/>
          </a:prstGeom>
          <a:noFill/>
          <a:ln w="9525">
            <a:noFill/>
            <a:miter lim="800000"/>
            <a:headEnd/>
            <a:tailEnd/>
          </a:ln>
        </p:spPr>
      </p:pic>
      <p:sp>
        <p:nvSpPr>
          <p:cNvPr id="54278" name="Text Box 6"/>
          <p:cNvSpPr txBox="1">
            <a:spLocks noChangeArrowheads="1"/>
          </p:cNvSpPr>
          <p:nvPr/>
        </p:nvSpPr>
        <p:spPr bwMode="auto">
          <a:xfrm>
            <a:off x="6019800" y="6491288"/>
            <a:ext cx="4343400" cy="366712"/>
          </a:xfrm>
          <a:prstGeom prst="rect">
            <a:avLst/>
          </a:prstGeom>
          <a:noFill/>
          <a:ln w="9525">
            <a:noFill/>
            <a:miter lim="800000"/>
            <a:headEnd/>
            <a:tailEnd/>
          </a:ln>
        </p:spPr>
        <p:txBody>
          <a:bodyPr>
            <a:spAutoFit/>
          </a:bodyPr>
          <a:lstStyle/>
          <a:p>
            <a:pPr eaLnBrk="0" hangingPunct="0">
              <a:spcBef>
                <a:spcPct val="50000"/>
              </a:spcBef>
            </a:pPr>
            <a:r>
              <a:rPr lang="en-US" altLang="zh-CN" sz="1800" i="1"/>
              <a:t>fig from computerhistory.org</a:t>
            </a:r>
            <a:endParaRPr lang="en-US" altLang="zh-CN" i="1"/>
          </a:p>
        </p:txBody>
      </p:sp>
      <p:sp>
        <p:nvSpPr>
          <p:cNvPr id="54279" name="Text Box 7"/>
          <p:cNvSpPr txBox="1">
            <a:spLocks noChangeArrowheads="1"/>
          </p:cNvSpPr>
          <p:nvPr/>
        </p:nvSpPr>
        <p:spPr bwMode="auto">
          <a:xfrm>
            <a:off x="304800" y="6248400"/>
            <a:ext cx="4343400" cy="366713"/>
          </a:xfrm>
          <a:prstGeom prst="rect">
            <a:avLst/>
          </a:prstGeom>
          <a:noFill/>
          <a:ln w="9525">
            <a:noFill/>
            <a:miter lim="800000"/>
            <a:headEnd/>
            <a:tailEnd/>
          </a:ln>
        </p:spPr>
        <p:txBody>
          <a:bodyPr>
            <a:spAutoFit/>
          </a:bodyPr>
          <a:lstStyle/>
          <a:p>
            <a:pPr eaLnBrk="0" hangingPunct="0">
              <a:spcBef>
                <a:spcPct val="50000"/>
              </a:spcBef>
            </a:pPr>
            <a:r>
              <a:rPr lang="en-US" altLang="zh-CN" sz="1800" i="1"/>
              <a:t>fig from cs.vassar.edu/history/hopper</a:t>
            </a:r>
            <a:endParaRPr lang="en-US" altLang="zh-CN" i="1"/>
          </a:p>
        </p:txBody>
      </p:sp>
      <p:pic>
        <p:nvPicPr>
          <p:cNvPr id="54280" name="Picture 8" descr="1952_hopper-grace"/>
          <p:cNvPicPr>
            <a:picLocks noChangeAspect="1" noChangeArrowheads="1"/>
          </p:cNvPicPr>
          <p:nvPr/>
        </p:nvPicPr>
        <p:blipFill>
          <a:blip r:embed="rId4" cstate="print"/>
          <a:srcRect/>
          <a:stretch>
            <a:fillRect/>
          </a:stretch>
        </p:blipFill>
        <p:spPr bwMode="auto">
          <a:xfrm>
            <a:off x="6629400" y="4724400"/>
            <a:ext cx="1600200" cy="1769970"/>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5486400" y="0"/>
            <a:ext cx="2090057" cy="1371600"/>
          </a:xfrm>
          <a:prstGeom prst="rect">
            <a:avLst/>
          </a:prstGeom>
          <a:noFill/>
          <a:ln w="9525">
            <a:noFill/>
            <a:miter lim="800000"/>
            <a:headEnd/>
            <a:tailEnd/>
          </a:ln>
          <a:effectLst/>
        </p:spPr>
      </p:pic>
      <p:sp>
        <p:nvSpPr>
          <p:cNvPr id="10" name="Footer Placeholder 9"/>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0"/>
            <a:ext cx="2514600" cy="838200"/>
          </a:xfrm>
        </p:spPr>
        <p:txBody>
          <a:bodyPr/>
          <a:lstStyle/>
          <a:p>
            <a:pPr eaLnBrk="1" hangingPunct="1"/>
            <a:r>
              <a:rPr lang="en-US" altLang="zh-CN" dirty="0" smtClean="0">
                <a:ea typeface="ＭＳ Ｐゴシック" pitchFamily="40" charset="-128"/>
              </a:rPr>
              <a:t>ENIAC</a:t>
            </a:r>
          </a:p>
        </p:txBody>
      </p:sp>
      <p:sp>
        <p:nvSpPr>
          <p:cNvPr id="56323" name="Rectangle 3"/>
          <p:cNvSpPr>
            <a:spLocks noGrp="1" noChangeArrowheads="1"/>
          </p:cNvSpPr>
          <p:nvPr>
            <p:ph idx="1"/>
          </p:nvPr>
        </p:nvSpPr>
        <p:spPr>
          <a:xfrm>
            <a:off x="0" y="990600"/>
            <a:ext cx="5562600" cy="5181600"/>
          </a:xfrm>
        </p:spPr>
        <p:txBody>
          <a:bodyPr>
            <a:noAutofit/>
          </a:bodyPr>
          <a:lstStyle/>
          <a:p>
            <a:pPr eaLnBrk="1" hangingPunct="1">
              <a:lnSpc>
                <a:spcPct val="90000"/>
              </a:lnSpc>
            </a:pPr>
            <a:r>
              <a:rPr lang="en-US" altLang="zh-CN" sz="2400" dirty="0" smtClean="0">
                <a:ea typeface="ＭＳ Ｐゴシック" pitchFamily="40" charset="-128"/>
              </a:rPr>
              <a:t>1946</a:t>
            </a:r>
          </a:p>
          <a:p>
            <a:pPr eaLnBrk="1" hangingPunct="1">
              <a:lnSpc>
                <a:spcPct val="90000"/>
              </a:lnSpc>
            </a:pPr>
            <a:r>
              <a:rPr lang="en-US" altLang="zh-CN" sz="2400" dirty="0" smtClean="0">
                <a:ea typeface="ＭＳ Ｐゴシック" pitchFamily="40" charset="-128"/>
              </a:rPr>
              <a:t>Motivating application:  calculate firing tables (how to aim gun depending on distance, wind speed, temp, etc.)</a:t>
            </a:r>
          </a:p>
          <a:p>
            <a:pPr eaLnBrk="1" hangingPunct="1">
              <a:lnSpc>
                <a:spcPct val="90000"/>
              </a:lnSpc>
            </a:pPr>
            <a:r>
              <a:rPr lang="en-US" altLang="zh-CN" sz="2400" dirty="0" smtClean="0">
                <a:ea typeface="ＭＳ Ｐゴシック" pitchFamily="40" charset="-128"/>
              </a:rPr>
              <a:t>Funded by Army at Univ. of Penn.</a:t>
            </a:r>
          </a:p>
          <a:p>
            <a:pPr eaLnBrk="1" hangingPunct="1">
              <a:lnSpc>
                <a:spcPct val="90000"/>
              </a:lnSpc>
            </a:pPr>
            <a:r>
              <a:rPr lang="en-US" altLang="zh-CN" sz="2400" dirty="0" smtClean="0">
                <a:ea typeface="ＭＳ Ｐゴシック" pitchFamily="40" charset="-128"/>
              </a:rPr>
              <a:t>John </a:t>
            </a:r>
            <a:r>
              <a:rPr lang="en-US" altLang="zh-CN" sz="2400" dirty="0" err="1" smtClean="0">
                <a:ea typeface="ＭＳ Ｐゴシック" pitchFamily="40" charset="-128"/>
              </a:rPr>
              <a:t>Mauchly</a:t>
            </a:r>
            <a:r>
              <a:rPr lang="en-US" altLang="zh-CN" sz="2400" dirty="0" smtClean="0">
                <a:ea typeface="ＭＳ Ｐゴシック" pitchFamily="40" charset="-128"/>
              </a:rPr>
              <a:t> &amp; </a:t>
            </a:r>
            <a:r>
              <a:rPr lang="en-US" altLang="zh-CN" sz="2400" dirty="0" err="1" smtClean="0">
                <a:ea typeface="ＭＳ Ｐゴシック" pitchFamily="40" charset="-128"/>
              </a:rPr>
              <a:t>Presper</a:t>
            </a:r>
            <a:r>
              <a:rPr lang="en-US" altLang="zh-CN" sz="2400" dirty="0" smtClean="0">
                <a:ea typeface="ＭＳ Ｐゴシック" pitchFamily="40" charset="-128"/>
              </a:rPr>
              <a:t> Eckert lead designers</a:t>
            </a:r>
          </a:p>
          <a:p>
            <a:pPr eaLnBrk="1" hangingPunct="1">
              <a:lnSpc>
                <a:spcPct val="90000"/>
              </a:lnSpc>
            </a:pPr>
            <a:r>
              <a:rPr lang="en-US" altLang="zh-CN" sz="2400" b="1" dirty="0" smtClean="0">
                <a:solidFill>
                  <a:srgbClr val="FF0000"/>
                </a:solidFill>
                <a:ea typeface="ＭＳ Ｐゴシック" pitchFamily="40" charset="-128"/>
              </a:rPr>
              <a:t>First </a:t>
            </a:r>
            <a:r>
              <a:rPr lang="en-US" altLang="zh-CN" sz="2400" b="1" i="1" dirty="0" smtClean="0">
                <a:solidFill>
                  <a:srgbClr val="FF0000"/>
                </a:solidFill>
                <a:ea typeface="ＭＳ Ｐゴシック" pitchFamily="40" charset="-128"/>
              </a:rPr>
              <a:t>fully electronic</a:t>
            </a:r>
            <a:r>
              <a:rPr lang="en-US" altLang="zh-CN" sz="2400" b="1" dirty="0" smtClean="0">
                <a:solidFill>
                  <a:srgbClr val="FF0000"/>
                </a:solidFill>
                <a:ea typeface="ＭＳ Ｐゴシック" pitchFamily="40" charset="-128"/>
              </a:rPr>
              <a:t> general-purpose computer</a:t>
            </a:r>
          </a:p>
          <a:p>
            <a:pPr eaLnBrk="1" hangingPunct="1">
              <a:lnSpc>
                <a:spcPct val="90000"/>
              </a:lnSpc>
            </a:pPr>
            <a:r>
              <a:rPr lang="en-US" altLang="zh-CN" sz="2400" b="1" dirty="0" smtClean="0">
                <a:solidFill>
                  <a:srgbClr val="FF0000"/>
                </a:solidFill>
                <a:ea typeface="ＭＳ Ｐゴシック" pitchFamily="40" charset="-128"/>
              </a:rPr>
              <a:t>Vacuum-tube</a:t>
            </a:r>
            <a:r>
              <a:rPr lang="en-US" altLang="zh-CN" sz="2400" dirty="0" smtClean="0">
                <a:ea typeface="ＭＳ Ｐゴシック" pitchFamily="40" charset="-128"/>
              </a:rPr>
              <a:t> based</a:t>
            </a:r>
          </a:p>
          <a:p>
            <a:pPr eaLnBrk="1" hangingPunct="1">
              <a:lnSpc>
                <a:spcPct val="90000"/>
              </a:lnSpc>
            </a:pPr>
            <a:r>
              <a:rPr lang="en-US" altLang="zh-CN" sz="2400" b="1" dirty="0" smtClean="0">
                <a:ea typeface="ＭＳ Ｐゴシック" pitchFamily="40" charset="-128"/>
              </a:rPr>
              <a:t>Required rewiring to change program originally</a:t>
            </a:r>
          </a:p>
          <a:p>
            <a:pPr eaLnBrk="1" hangingPunct="1">
              <a:lnSpc>
                <a:spcPct val="90000"/>
              </a:lnSpc>
            </a:pPr>
            <a:r>
              <a:rPr lang="en-US" altLang="zh-CN" sz="2400" dirty="0" smtClean="0">
                <a:ea typeface="ＭＳ Ｐゴシック" pitchFamily="40" charset="-128"/>
              </a:rPr>
              <a:t>100 feet long, 10 feet high, 30 tons</a:t>
            </a:r>
          </a:p>
          <a:p>
            <a:pPr eaLnBrk="1" hangingPunct="1">
              <a:lnSpc>
                <a:spcPct val="90000"/>
              </a:lnSpc>
            </a:pPr>
            <a:r>
              <a:rPr lang="en-US" altLang="zh-CN" sz="2400" dirty="0" smtClean="0">
                <a:ea typeface="ＭＳ Ｐゴシック" pitchFamily="40" charset="-128"/>
              </a:rPr>
              <a:t>1000 times faster than Mark I</a:t>
            </a:r>
            <a:endParaRPr lang="en-US" altLang="zh-CN" sz="2800" dirty="0" smtClean="0">
              <a:ea typeface="ＭＳ Ｐゴシック" pitchFamily="40" charset="-128"/>
            </a:endParaRPr>
          </a:p>
        </p:txBody>
      </p:sp>
      <p:sp>
        <p:nvSpPr>
          <p:cNvPr id="56324" name="Slide Number Placeholder 5"/>
          <p:cNvSpPr>
            <a:spLocks noGrp="1"/>
          </p:cNvSpPr>
          <p:nvPr>
            <p:ph type="sldNum" sz="quarter" idx="12"/>
          </p:nvPr>
        </p:nvSpPr>
        <p:spPr bwMode="auto">
          <a:noFill/>
          <a:ln>
            <a:miter lim="800000"/>
            <a:headEnd/>
            <a:tailEnd/>
          </a:ln>
        </p:spPr>
        <p:txBody>
          <a:bodyPr/>
          <a:lstStyle/>
          <a:p>
            <a:fld id="{D9F68172-3606-4FC4-BB9A-6DCA320EC921}" type="slidenum">
              <a:rPr lang="en-US" altLang="zh-CN"/>
              <a:pPr/>
              <a:t>26</a:t>
            </a:fld>
            <a:endParaRPr lang="en-US" altLang="zh-CN"/>
          </a:p>
        </p:txBody>
      </p:sp>
      <p:sp>
        <p:nvSpPr>
          <p:cNvPr id="56325" name="Text Box 5"/>
          <p:cNvSpPr txBox="1">
            <a:spLocks noChangeArrowheads="1"/>
          </p:cNvSpPr>
          <p:nvPr/>
        </p:nvSpPr>
        <p:spPr bwMode="auto">
          <a:xfrm>
            <a:off x="5562600" y="5638800"/>
            <a:ext cx="3581400" cy="825500"/>
          </a:xfrm>
          <a:prstGeom prst="rect">
            <a:avLst/>
          </a:prstGeom>
          <a:noFill/>
          <a:ln w="9525">
            <a:noFill/>
            <a:miter lim="800000"/>
            <a:headEnd/>
            <a:tailEnd/>
          </a:ln>
        </p:spPr>
        <p:txBody>
          <a:bodyPr>
            <a:spAutoFit/>
          </a:bodyPr>
          <a:lstStyle/>
          <a:p>
            <a:pPr eaLnBrk="0" hangingPunct="0">
              <a:spcBef>
                <a:spcPct val="50000"/>
              </a:spcBef>
            </a:pPr>
            <a:r>
              <a:rPr lang="en-US" altLang="zh-CN" sz="1600" i="1"/>
              <a:t>figs from www.library.upenn.edu/exhibits/rbm/mauchly/jwm8b</a:t>
            </a:r>
          </a:p>
        </p:txBody>
      </p:sp>
      <p:pic>
        <p:nvPicPr>
          <p:cNvPr id="56326" name="Picture 6" descr="eni4md"/>
          <p:cNvPicPr>
            <a:picLocks noChangeAspect="1" noChangeArrowheads="1"/>
          </p:cNvPicPr>
          <p:nvPr/>
        </p:nvPicPr>
        <p:blipFill>
          <a:blip r:embed="rId3" cstate="print"/>
          <a:srcRect/>
          <a:stretch>
            <a:fillRect/>
          </a:stretch>
        </p:blipFill>
        <p:spPr bwMode="auto">
          <a:xfrm>
            <a:off x="5562600" y="1143000"/>
            <a:ext cx="2921000" cy="1905000"/>
          </a:xfrm>
          <a:prstGeom prst="rect">
            <a:avLst/>
          </a:prstGeom>
          <a:noFill/>
          <a:ln w="9525">
            <a:noFill/>
            <a:miter lim="800000"/>
            <a:headEnd/>
            <a:tailEnd/>
          </a:ln>
        </p:spPr>
      </p:pic>
      <p:pic>
        <p:nvPicPr>
          <p:cNvPr id="56327" name="Picture 7" descr="eni3md"/>
          <p:cNvPicPr>
            <a:picLocks noChangeAspect="1" noChangeArrowheads="1"/>
          </p:cNvPicPr>
          <p:nvPr/>
        </p:nvPicPr>
        <p:blipFill>
          <a:blip r:embed="rId4" cstate="print"/>
          <a:srcRect/>
          <a:stretch>
            <a:fillRect/>
          </a:stretch>
        </p:blipFill>
        <p:spPr bwMode="auto">
          <a:xfrm>
            <a:off x="5638800" y="3352800"/>
            <a:ext cx="2921000" cy="2286000"/>
          </a:xfrm>
          <a:prstGeom prst="rect">
            <a:avLst/>
          </a:prstGeom>
          <a:noFill/>
          <a:ln w="9525">
            <a:noFill/>
            <a:miter lim="800000"/>
            <a:headEnd/>
            <a:tailEnd/>
          </a:ln>
        </p:spPr>
      </p:pic>
      <p:sp>
        <p:nvSpPr>
          <p:cNvPr id="8" name="Rectangle 7"/>
          <p:cNvSpPr/>
          <p:nvPr/>
        </p:nvSpPr>
        <p:spPr>
          <a:xfrm>
            <a:off x="1600200" y="413468"/>
            <a:ext cx="6400800" cy="424732"/>
          </a:xfrm>
          <a:prstGeom prst="rect">
            <a:avLst/>
          </a:prstGeom>
        </p:spPr>
        <p:txBody>
          <a:bodyPr wrap="square">
            <a:spAutoFit/>
          </a:bodyPr>
          <a:lstStyle/>
          <a:p>
            <a:pPr>
              <a:lnSpc>
                <a:spcPct val="90000"/>
              </a:lnSpc>
            </a:pPr>
            <a:r>
              <a:rPr lang="en-US" altLang="zh-CN" sz="2400" dirty="0" smtClean="0">
                <a:ea typeface="ＭＳ Ｐゴシック" pitchFamily="40" charset="-128"/>
              </a:rPr>
              <a:t>"</a:t>
            </a:r>
            <a:r>
              <a:rPr lang="en-US" altLang="zh-CN" sz="2400" b="1" dirty="0" smtClean="0">
                <a:ea typeface="ＭＳ Ｐゴシック" pitchFamily="40" charset="-128"/>
              </a:rPr>
              <a:t>Electronic Numerical Integrator and Computer</a:t>
            </a:r>
            <a:r>
              <a:rPr lang="en-US" altLang="zh-CN" sz="2400" dirty="0" smtClean="0">
                <a:ea typeface="ＭＳ Ｐゴシック" pitchFamily="40" charset="-128"/>
              </a:rPr>
              <a:t>"</a:t>
            </a:r>
          </a:p>
        </p:txBody>
      </p:sp>
      <p:sp>
        <p:nvSpPr>
          <p:cNvPr id="9" name="Footer Placeholder 8"/>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solidFill>
            <a:schemeClr val="accent2"/>
          </a:solidFill>
        </p:spPr>
        <p:txBody>
          <a:bodyPr>
            <a:normAutofit fontScale="90000"/>
          </a:bodyPr>
          <a:lstStyle/>
          <a:p>
            <a:pPr eaLnBrk="1" hangingPunct="1"/>
            <a:r>
              <a:rPr lang="en-US" altLang="zh-CN" dirty="0" smtClean="0">
                <a:ea typeface="ＭＳ Ｐゴシック" pitchFamily="40" charset="-128"/>
              </a:rPr>
              <a:t>Aspect Still Missing…</a:t>
            </a:r>
          </a:p>
        </p:txBody>
      </p:sp>
      <p:sp>
        <p:nvSpPr>
          <p:cNvPr id="60419" name="Rectangle 3"/>
          <p:cNvSpPr>
            <a:spLocks noGrp="1" noChangeArrowheads="1"/>
          </p:cNvSpPr>
          <p:nvPr>
            <p:ph idx="1"/>
          </p:nvPr>
        </p:nvSpPr>
        <p:spPr>
          <a:xfrm>
            <a:off x="457200" y="1066800"/>
            <a:ext cx="8229600" cy="5638800"/>
          </a:xfrm>
        </p:spPr>
        <p:txBody>
          <a:bodyPr>
            <a:normAutofit lnSpcReduction="10000"/>
          </a:bodyPr>
          <a:lstStyle/>
          <a:p>
            <a:pPr eaLnBrk="1" hangingPunct="1">
              <a:lnSpc>
                <a:spcPct val="90000"/>
              </a:lnSpc>
            </a:pPr>
            <a:r>
              <a:rPr lang="en-US" altLang="zh-CN" dirty="0" smtClean="0">
                <a:ea typeface="ＭＳ Ｐゴシック" pitchFamily="40" charset="-128"/>
              </a:rPr>
              <a:t>All these projects still missing a key feature of modern computers</a:t>
            </a:r>
          </a:p>
          <a:p>
            <a:pPr eaLnBrk="1" hangingPunct="1">
              <a:lnSpc>
                <a:spcPct val="90000"/>
              </a:lnSpc>
            </a:pPr>
            <a:r>
              <a:rPr lang="en-US" altLang="zh-CN" dirty="0" smtClean="0">
                <a:ea typeface="ＭＳ Ｐゴシック" pitchFamily="40" charset="-128"/>
              </a:rPr>
              <a:t>Programming these machines was done externally with</a:t>
            </a:r>
          </a:p>
          <a:p>
            <a:pPr eaLnBrk="1" hangingPunct="1">
              <a:lnSpc>
                <a:spcPct val="90000"/>
              </a:lnSpc>
            </a:pPr>
            <a:endParaRPr lang="en-US" altLang="zh-CN" dirty="0" smtClean="0">
              <a:ea typeface="ＭＳ Ｐゴシック" pitchFamily="40" charset="-128"/>
            </a:endParaRPr>
          </a:p>
          <a:p>
            <a:pPr lvl="1" eaLnBrk="1" hangingPunct="1">
              <a:lnSpc>
                <a:spcPct val="90000"/>
              </a:lnSpc>
            </a:pPr>
            <a:r>
              <a:rPr lang="en-US" altLang="zh-CN" dirty="0" smtClean="0">
                <a:solidFill>
                  <a:srgbClr val="0070C0"/>
                </a:solidFill>
                <a:ea typeface="ＭＳ Ｐゴシック" pitchFamily="40" charset="-128"/>
              </a:rPr>
              <a:t>Wires</a:t>
            </a:r>
          </a:p>
          <a:p>
            <a:pPr lvl="1" eaLnBrk="1" hangingPunct="1">
              <a:lnSpc>
                <a:spcPct val="90000"/>
              </a:lnSpc>
            </a:pPr>
            <a:r>
              <a:rPr lang="en-US" altLang="zh-CN" dirty="0" smtClean="0">
                <a:solidFill>
                  <a:srgbClr val="0070C0"/>
                </a:solidFill>
                <a:ea typeface="ＭＳ Ｐゴシック" pitchFamily="40" charset="-128"/>
              </a:rPr>
              <a:t>Connectors</a:t>
            </a:r>
          </a:p>
          <a:p>
            <a:pPr lvl="1" eaLnBrk="1" hangingPunct="1">
              <a:lnSpc>
                <a:spcPct val="90000"/>
              </a:lnSpc>
            </a:pPr>
            <a:r>
              <a:rPr lang="en-US" altLang="zh-CN" dirty="0" smtClean="0">
                <a:solidFill>
                  <a:srgbClr val="0070C0"/>
                </a:solidFill>
                <a:ea typeface="ＭＳ Ｐゴシック" pitchFamily="40" charset="-128"/>
              </a:rPr>
              <a:t>Plug-boards</a:t>
            </a:r>
          </a:p>
          <a:p>
            <a:pPr eaLnBrk="1" hangingPunct="1">
              <a:lnSpc>
                <a:spcPct val="90000"/>
              </a:lnSpc>
            </a:pPr>
            <a:endParaRPr lang="en-US" altLang="zh-CN" dirty="0" smtClean="0">
              <a:ea typeface="ＭＳ Ｐゴシック" pitchFamily="40" charset="-128"/>
            </a:endParaRPr>
          </a:p>
          <a:p>
            <a:pPr eaLnBrk="1" hangingPunct="1">
              <a:lnSpc>
                <a:spcPct val="90000"/>
              </a:lnSpc>
            </a:pPr>
            <a:r>
              <a:rPr lang="en-US" altLang="zh-CN" dirty="0" smtClean="0">
                <a:ea typeface="ＭＳ Ｐゴシック" pitchFamily="40" charset="-128"/>
              </a:rPr>
              <a:t>Memory stored only </a:t>
            </a:r>
            <a:r>
              <a:rPr lang="en-US" altLang="ja-JP" i="1" dirty="0" smtClean="0">
                <a:ea typeface="ＭＳ Ｐゴシック" pitchFamily="40" charset="-128"/>
              </a:rPr>
              <a:t>data, </a:t>
            </a:r>
            <a:r>
              <a:rPr lang="en-US" altLang="ja-JP" dirty="0" smtClean="0">
                <a:ea typeface="ＭＳ Ｐゴシック" pitchFamily="40" charset="-128"/>
              </a:rPr>
              <a:t>not </a:t>
            </a:r>
            <a:r>
              <a:rPr lang="en-US" altLang="ja-JP" i="1" dirty="0" smtClean="0">
                <a:ea typeface="ＭＳ Ｐゴシック" pitchFamily="40" charset="-128"/>
              </a:rPr>
              <a:t>instructions</a:t>
            </a:r>
            <a:endParaRPr lang="en-US" altLang="ja-JP" dirty="0" smtClean="0">
              <a:ea typeface="ＭＳ Ｐゴシック" pitchFamily="40" charset="-128"/>
            </a:endParaRPr>
          </a:p>
          <a:p>
            <a:pPr eaLnBrk="1" hangingPunct="1">
              <a:lnSpc>
                <a:spcPct val="90000"/>
              </a:lnSpc>
            </a:pPr>
            <a:r>
              <a:rPr lang="en-US" altLang="ja-JP" dirty="0" smtClean="0">
                <a:ea typeface="ＭＳ Ｐゴシック" pitchFamily="40" charset="-128"/>
              </a:rPr>
              <a:t>To change the program, need to rewire</a:t>
            </a:r>
          </a:p>
          <a:p>
            <a:pPr lvl="1" eaLnBrk="1" hangingPunct="1">
              <a:lnSpc>
                <a:spcPct val="90000"/>
              </a:lnSpc>
            </a:pPr>
            <a:r>
              <a:rPr lang="en-US" altLang="zh-CN" sz="2400" dirty="0" smtClean="0">
                <a:ea typeface="ＭＳ Ｐゴシック" pitchFamily="40" charset="-128"/>
              </a:rPr>
              <a:t>Ex: 6000 switches on ENIAC</a:t>
            </a:r>
          </a:p>
          <a:p>
            <a:pPr eaLnBrk="1" hangingPunct="1">
              <a:lnSpc>
                <a:spcPct val="90000"/>
              </a:lnSpc>
            </a:pPr>
            <a:endParaRPr lang="en-US" altLang="zh-CN" dirty="0" smtClean="0">
              <a:ea typeface="ＭＳ Ｐゴシック" pitchFamily="40" charset="-128"/>
            </a:endParaRPr>
          </a:p>
        </p:txBody>
      </p:sp>
      <p:sp>
        <p:nvSpPr>
          <p:cNvPr id="60420" name="Slide Number Placeholder 5"/>
          <p:cNvSpPr>
            <a:spLocks noGrp="1"/>
          </p:cNvSpPr>
          <p:nvPr>
            <p:ph type="sldNum" sz="quarter" idx="12"/>
          </p:nvPr>
        </p:nvSpPr>
        <p:spPr bwMode="auto">
          <a:noFill/>
          <a:ln>
            <a:miter lim="800000"/>
            <a:headEnd/>
            <a:tailEnd/>
          </a:ln>
        </p:spPr>
        <p:txBody>
          <a:bodyPr/>
          <a:lstStyle/>
          <a:p>
            <a:fld id="{6BDC24A5-8C2C-4D3F-B741-9D2E9AA59972}" type="slidenum">
              <a:rPr lang="en-US" altLang="zh-CN"/>
              <a:pPr/>
              <a:t>27</a:t>
            </a:fld>
            <a:endParaRPr lang="en-US" altLang="zh-CN"/>
          </a:p>
        </p:txBody>
      </p:sp>
      <p:sp>
        <p:nvSpPr>
          <p:cNvPr id="6" name="Footer Placeholder 5"/>
          <p:cNvSpPr>
            <a:spLocks noGrp="1"/>
          </p:cNvSpPr>
          <p:nvPr>
            <p:ph type="ftr" sz="quarter" idx="11"/>
          </p:nvPr>
        </p:nvSpPr>
        <p:spPr/>
        <p:txBody>
          <a:bodyPr/>
          <a:lstStyle/>
          <a:p>
            <a:r>
              <a:rPr lang="en-US" smtClean="0"/>
              <a:t>Part V: Computer History</a:t>
            </a:r>
            <a:endParaRPr lang="en-US"/>
          </a:p>
        </p:txBody>
      </p:sp>
      <p:pic>
        <p:nvPicPr>
          <p:cNvPr id="1026" name="Picture 2" descr="http://www.columbia.edu/cu/computinghistory/plugboar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362200"/>
            <a:ext cx="3993775"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t>http://c2.com/cgi/wiki?EarlyProgramming</a:t>
            </a:r>
            <a:endParaRPr lang="zh-CN" altLang="en-US" sz="3600" dirty="0"/>
          </a:p>
        </p:txBody>
      </p:sp>
      <p:sp>
        <p:nvSpPr>
          <p:cNvPr id="4" name="页脚占位符 3"/>
          <p:cNvSpPr>
            <a:spLocks noGrp="1"/>
          </p:cNvSpPr>
          <p:nvPr>
            <p:ph type="ftr" sz="quarter" idx="11"/>
          </p:nvPr>
        </p:nvSpPr>
        <p:spPr/>
        <p:txBody>
          <a:bodyPr/>
          <a:lstStyle/>
          <a:p>
            <a:r>
              <a:rPr lang="en-US" smtClean="0"/>
              <a:t>Part V: Computer History</a:t>
            </a:r>
            <a:endParaRPr lang="en-US"/>
          </a:p>
        </p:txBody>
      </p:sp>
      <p:sp>
        <p:nvSpPr>
          <p:cNvPr id="5" name="灯片编号占位符 4"/>
          <p:cNvSpPr>
            <a:spLocks noGrp="1"/>
          </p:cNvSpPr>
          <p:nvPr>
            <p:ph type="sldNum" sz="quarter" idx="12"/>
          </p:nvPr>
        </p:nvSpPr>
        <p:spPr/>
        <p:txBody>
          <a:bodyPr/>
          <a:lstStyle/>
          <a:p>
            <a:fld id="{B6F15528-21DE-4FAA-801E-634DDDAF4B2B}" type="slidenum">
              <a:rPr lang="en-US" smtClean="0"/>
              <a:pPr/>
              <a:t>28</a:t>
            </a:fld>
            <a:endParaRPr lang="en-US"/>
          </a:p>
        </p:txBody>
      </p:sp>
      <p:pic>
        <p:nvPicPr>
          <p:cNvPr id="7" name="Picture 2" descr="http://www.columbia.edu/acis/history/plugboard.gi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32994" y="1096962"/>
            <a:ext cx="7278012" cy="499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355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页脚占位符 3"/>
          <p:cNvSpPr>
            <a:spLocks noGrp="1"/>
          </p:cNvSpPr>
          <p:nvPr>
            <p:ph type="ftr" sz="quarter" idx="11"/>
          </p:nvPr>
        </p:nvSpPr>
        <p:spPr/>
        <p:txBody>
          <a:bodyPr/>
          <a:lstStyle/>
          <a:p>
            <a:r>
              <a:rPr lang="en-US" smtClean="0"/>
              <a:t>Part V: Computer History</a:t>
            </a:r>
            <a:endParaRPr lang="en-US"/>
          </a:p>
        </p:txBody>
      </p:sp>
      <p:sp>
        <p:nvSpPr>
          <p:cNvPr id="5" name="灯片编号占位符 4"/>
          <p:cNvSpPr>
            <a:spLocks noGrp="1"/>
          </p:cNvSpPr>
          <p:nvPr>
            <p:ph type="sldNum" sz="quarter" idx="12"/>
          </p:nvPr>
        </p:nvSpPr>
        <p:spPr/>
        <p:txBody>
          <a:bodyPr/>
          <a:lstStyle/>
          <a:p>
            <a:fld id="{B6F15528-21DE-4FAA-801E-634DDDAF4B2B}" type="slidenum">
              <a:rPr lang="en-US" smtClean="0"/>
              <a:pPr/>
              <a:t>29</a:t>
            </a:fld>
            <a:endParaRPr lang="en-US"/>
          </a:p>
        </p:txBody>
      </p:sp>
      <p:pic>
        <p:nvPicPr>
          <p:cNvPr id="7" name="Picture 2" descr="http://www.cs.auckland.ac.nz/historydisplays/FifthFloor/LogicAndSwitching/HarvardMark1/HarvardMark1PlugBoard_thumb.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381000"/>
            <a:ext cx="6324600" cy="814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66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cstate="print"/>
          <a:srcRect/>
          <a:stretch>
            <a:fillRect/>
          </a:stretch>
        </p:blipFill>
        <p:spPr bwMode="auto">
          <a:xfrm>
            <a:off x="5072098" y="4572613"/>
            <a:ext cx="642942" cy="604269"/>
          </a:xfrm>
          <a:prstGeom prst="rect">
            <a:avLst/>
          </a:prstGeom>
          <a:noFill/>
          <a:ln w="9525">
            <a:noFill/>
            <a:miter lim="800000"/>
            <a:headEnd/>
            <a:tailEnd/>
          </a:ln>
        </p:spPr>
      </p:pic>
      <p:sp>
        <p:nvSpPr>
          <p:cNvPr id="2" name="Title 1"/>
          <p:cNvSpPr>
            <a:spLocks noGrp="1"/>
          </p:cNvSpPr>
          <p:nvPr>
            <p:ph type="title"/>
          </p:nvPr>
        </p:nvSpPr>
        <p:spPr>
          <a:xfrm>
            <a:off x="0" y="428604"/>
            <a:ext cx="5143504" cy="928694"/>
          </a:xfrm>
          <a:solidFill>
            <a:srgbClr val="0070C0"/>
          </a:solidFill>
        </p:spPr>
        <p:txBody>
          <a:bodyPr>
            <a:normAutofit/>
          </a:bodyPr>
          <a:lstStyle/>
          <a:p>
            <a:r>
              <a:rPr lang="en-US" altLang="zh-CN" dirty="0" smtClean="0">
                <a:solidFill>
                  <a:srgbClr val="FFFF00"/>
                </a:solidFill>
              </a:rPr>
              <a:t>Big picture now!</a:t>
            </a:r>
            <a:endParaRPr lang="zh-CN" altLang="en-US" dirty="0">
              <a:solidFill>
                <a:srgbClr val="FFFF00"/>
              </a:solidFill>
            </a:endParaRPr>
          </a:p>
        </p:txBody>
      </p:sp>
      <p:sp>
        <p:nvSpPr>
          <p:cNvPr id="6" name="TextBox 5"/>
          <p:cNvSpPr txBox="1"/>
          <p:nvPr/>
        </p:nvSpPr>
        <p:spPr>
          <a:xfrm>
            <a:off x="1571636" y="1576398"/>
            <a:ext cx="1460656" cy="923330"/>
          </a:xfrm>
          <a:prstGeom prst="rect">
            <a:avLst/>
          </a:prstGeom>
          <a:noFill/>
        </p:spPr>
        <p:txBody>
          <a:bodyPr wrap="none" rtlCol="0">
            <a:spAutoFit/>
          </a:bodyPr>
          <a:lstStyle/>
          <a:p>
            <a:r>
              <a:rPr lang="en-US" altLang="zh-CN" sz="5400" dirty="0" smtClean="0"/>
              <a:t>{</a:t>
            </a:r>
            <a:r>
              <a:rPr lang="en-US" altLang="zh-CN" sz="4400" b="1" dirty="0" smtClean="0">
                <a:solidFill>
                  <a:srgbClr val="0070C0"/>
                </a:solidFill>
              </a:rPr>
              <a:t>0</a:t>
            </a:r>
            <a:r>
              <a:rPr lang="en-US" altLang="zh-CN" sz="4400" dirty="0" smtClean="0"/>
              <a:t>, </a:t>
            </a:r>
            <a:r>
              <a:rPr lang="en-US" altLang="zh-CN" sz="4400" b="1" dirty="0" smtClean="0">
                <a:solidFill>
                  <a:srgbClr val="0070C0"/>
                </a:solidFill>
              </a:rPr>
              <a:t>1</a:t>
            </a:r>
            <a:r>
              <a:rPr lang="en-US" altLang="zh-CN" sz="5400" dirty="0" smtClean="0"/>
              <a:t>}</a:t>
            </a:r>
            <a:endParaRPr lang="zh-CN" altLang="en-US" sz="5400" dirty="0"/>
          </a:p>
        </p:txBody>
      </p:sp>
      <p:sp>
        <p:nvSpPr>
          <p:cNvPr id="7" name="TextBox 6"/>
          <p:cNvSpPr txBox="1"/>
          <p:nvPr/>
        </p:nvSpPr>
        <p:spPr>
          <a:xfrm>
            <a:off x="2716572" y="3290910"/>
            <a:ext cx="1516056" cy="1631216"/>
          </a:xfrm>
          <a:prstGeom prst="rect">
            <a:avLst/>
          </a:prstGeom>
          <a:noFill/>
          <a:ln w="28575">
            <a:solidFill>
              <a:srgbClr val="FF0000"/>
            </a:solidFill>
          </a:ln>
        </p:spPr>
        <p:txBody>
          <a:bodyPr wrap="none" rtlCol="0">
            <a:spAutoFit/>
          </a:bodyPr>
          <a:lstStyle/>
          <a:p>
            <a:pPr algn="ctr"/>
            <a:r>
              <a:rPr lang="en-US" altLang="zh-CN" sz="2400" b="1" dirty="0" smtClean="0"/>
              <a:t>Logic</a:t>
            </a:r>
          </a:p>
          <a:p>
            <a:pPr algn="ctr"/>
            <a:r>
              <a:rPr lang="en-US" altLang="zh-CN" sz="2800" dirty="0" smtClean="0">
                <a:latin typeface="宋体"/>
                <a:ea typeface="宋体"/>
                <a:sym typeface="Wingdings" pitchFamily="2" charset="2"/>
              </a:rPr>
              <a:t>↓</a:t>
            </a:r>
            <a:endParaRPr lang="en-US" altLang="zh-CN" sz="2400" dirty="0" smtClean="0">
              <a:sym typeface="Wingdings" pitchFamily="2" charset="2"/>
            </a:endParaRPr>
          </a:p>
          <a:p>
            <a:pPr algn="ctr"/>
            <a:r>
              <a:rPr lang="en-US" altLang="zh-CN" sz="2400" b="1" dirty="0" smtClean="0">
                <a:sym typeface="Wingdings" pitchFamily="2" charset="2"/>
              </a:rPr>
              <a:t>Logic gate </a:t>
            </a:r>
          </a:p>
          <a:p>
            <a:pPr algn="ctr"/>
            <a:r>
              <a:rPr lang="en-US" altLang="zh-CN" sz="2400" dirty="0" smtClean="0">
                <a:sym typeface="Wingdings" pitchFamily="2" charset="2"/>
              </a:rPr>
              <a:t>(</a:t>
            </a:r>
            <a:r>
              <a:rPr lang="en-US" altLang="zh-CN" sz="2000" dirty="0" smtClean="0">
                <a:sym typeface="Wingdings" pitchFamily="2" charset="2"/>
              </a:rPr>
              <a:t>switch</a:t>
            </a:r>
            <a:r>
              <a:rPr lang="en-US" altLang="zh-CN" sz="2400" dirty="0" smtClean="0">
                <a:sym typeface="Wingdings" pitchFamily="2" charset="2"/>
              </a:rPr>
              <a:t>)</a:t>
            </a:r>
            <a:endParaRPr lang="zh-CN" altLang="en-US" sz="2400" dirty="0"/>
          </a:p>
        </p:txBody>
      </p:sp>
      <p:sp>
        <p:nvSpPr>
          <p:cNvPr id="8" name="TextBox 7"/>
          <p:cNvSpPr txBox="1"/>
          <p:nvPr/>
        </p:nvSpPr>
        <p:spPr>
          <a:xfrm>
            <a:off x="5214974" y="2885152"/>
            <a:ext cx="1870769" cy="1477328"/>
          </a:xfrm>
          <a:prstGeom prst="rect">
            <a:avLst/>
          </a:prstGeom>
          <a:noFill/>
          <a:ln w="28575">
            <a:solidFill>
              <a:srgbClr val="FF0000"/>
            </a:solidFill>
          </a:ln>
        </p:spPr>
        <p:txBody>
          <a:bodyPr wrap="none" rtlCol="0">
            <a:spAutoFit/>
          </a:bodyPr>
          <a:lstStyle/>
          <a:p>
            <a:pPr algn="ctr"/>
            <a:r>
              <a:rPr lang="en-US" altLang="zh-CN" sz="2400" b="1" dirty="0" smtClean="0"/>
              <a:t>IC/VLSI</a:t>
            </a:r>
          </a:p>
          <a:p>
            <a:pPr algn="ctr"/>
            <a:r>
              <a:rPr lang="en-US" altLang="zh-CN" sz="2400" b="1" dirty="0" smtClean="0"/>
              <a:t>Components</a:t>
            </a:r>
          </a:p>
          <a:p>
            <a:pPr algn="ctr"/>
            <a:r>
              <a:rPr lang="en-US" altLang="zh-CN" sz="2400" b="1" dirty="0" smtClean="0"/>
              <a:t>+</a:t>
            </a:r>
          </a:p>
          <a:p>
            <a:pPr algn="ctr"/>
            <a:r>
              <a:rPr lang="en-US" altLang="zh-CN" b="1" dirty="0" smtClean="0"/>
              <a:t>Other peripherals</a:t>
            </a:r>
            <a:endParaRPr lang="zh-CN" altLang="en-US" dirty="0"/>
          </a:p>
        </p:txBody>
      </p:sp>
      <p:pic>
        <p:nvPicPr>
          <p:cNvPr id="180226" name="Picture 2"/>
          <p:cNvPicPr>
            <a:picLocks noChangeAspect="1" noChangeArrowheads="1"/>
          </p:cNvPicPr>
          <p:nvPr/>
        </p:nvPicPr>
        <p:blipFill>
          <a:blip r:embed="rId4" cstate="print"/>
          <a:srcRect/>
          <a:stretch>
            <a:fillRect/>
          </a:stretch>
        </p:blipFill>
        <p:spPr bwMode="auto">
          <a:xfrm>
            <a:off x="6929486" y="76200"/>
            <a:ext cx="1661432" cy="1571625"/>
          </a:xfrm>
          <a:prstGeom prst="rect">
            <a:avLst/>
          </a:prstGeom>
          <a:noFill/>
          <a:ln w="9525">
            <a:noFill/>
            <a:miter lim="800000"/>
            <a:headEnd/>
            <a:tailEnd/>
          </a:ln>
        </p:spPr>
      </p:pic>
      <p:sp>
        <p:nvSpPr>
          <p:cNvPr id="10" name="TextBox 9"/>
          <p:cNvSpPr txBox="1"/>
          <p:nvPr/>
        </p:nvSpPr>
        <p:spPr>
          <a:xfrm>
            <a:off x="6215106" y="1647836"/>
            <a:ext cx="1581330" cy="461665"/>
          </a:xfrm>
          <a:prstGeom prst="rect">
            <a:avLst/>
          </a:prstGeom>
          <a:noFill/>
          <a:ln w="28575">
            <a:solidFill>
              <a:srgbClr val="FF0000"/>
            </a:solidFill>
          </a:ln>
        </p:spPr>
        <p:txBody>
          <a:bodyPr wrap="none" rtlCol="0">
            <a:spAutoFit/>
          </a:bodyPr>
          <a:lstStyle/>
          <a:p>
            <a:pPr algn="ctr"/>
            <a:r>
              <a:rPr lang="en-US" altLang="zh-CN" sz="2400" b="1" dirty="0" smtClean="0"/>
              <a:t>Computers</a:t>
            </a:r>
            <a:endParaRPr lang="zh-CN" altLang="en-US" dirty="0"/>
          </a:p>
        </p:txBody>
      </p:sp>
      <p:pic>
        <p:nvPicPr>
          <p:cNvPr id="180227" name="Picture 3"/>
          <p:cNvPicPr>
            <a:picLocks noChangeAspect="1" noChangeArrowheads="1"/>
          </p:cNvPicPr>
          <p:nvPr/>
        </p:nvPicPr>
        <p:blipFill>
          <a:blip r:embed="rId5" cstate="print"/>
          <a:srcRect/>
          <a:stretch>
            <a:fillRect/>
          </a:stretch>
        </p:blipFill>
        <p:spPr bwMode="auto">
          <a:xfrm>
            <a:off x="6000792" y="4462502"/>
            <a:ext cx="1382747" cy="1042986"/>
          </a:xfrm>
          <a:prstGeom prst="rect">
            <a:avLst/>
          </a:prstGeom>
          <a:noFill/>
          <a:ln w="9525">
            <a:noFill/>
            <a:miter lim="800000"/>
            <a:headEnd/>
            <a:tailEnd/>
          </a:ln>
        </p:spPr>
      </p:pic>
      <p:pic>
        <p:nvPicPr>
          <p:cNvPr id="12" name="Picture 5" descr="File:Half Adder.svg"/>
          <p:cNvPicPr>
            <a:picLocks noChangeAspect="1" noChangeArrowheads="1"/>
          </p:cNvPicPr>
          <p:nvPr/>
        </p:nvPicPr>
        <p:blipFill>
          <a:blip r:embed="rId6" cstate="print"/>
          <a:srcRect/>
          <a:stretch>
            <a:fillRect/>
          </a:stretch>
        </p:blipFill>
        <p:spPr bwMode="auto">
          <a:xfrm>
            <a:off x="2928958" y="5005422"/>
            <a:ext cx="1291080" cy="717546"/>
          </a:xfrm>
          <a:prstGeom prst="rect">
            <a:avLst/>
          </a:prstGeom>
          <a:noFill/>
          <a:ln w="9525">
            <a:noFill/>
            <a:miter lim="800000"/>
            <a:headEnd/>
            <a:tailEnd/>
          </a:ln>
        </p:spPr>
      </p:pic>
      <p:pic>
        <p:nvPicPr>
          <p:cNvPr id="13" name="Picture 2"/>
          <p:cNvPicPr>
            <a:picLocks noChangeAspect="1" noChangeArrowheads="1"/>
          </p:cNvPicPr>
          <p:nvPr/>
        </p:nvPicPr>
        <p:blipFill>
          <a:blip r:embed="rId7" cstate="print"/>
          <a:srcRect/>
          <a:stretch>
            <a:fillRect/>
          </a:stretch>
        </p:blipFill>
        <p:spPr bwMode="auto">
          <a:xfrm>
            <a:off x="5500726" y="4962568"/>
            <a:ext cx="689071" cy="484287"/>
          </a:xfrm>
          <a:prstGeom prst="rect">
            <a:avLst/>
          </a:prstGeom>
          <a:noFill/>
          <a:ln w="9525">
            <a:noFill/>
            <a:miter lim="800000"/>
            <a:headEnd/>
            <a:tailEnd/>
          </a:ln>
        </p:spPr>
      </p:pic>
      <p:pic>
        <p:nvPicPr>
          <p:cNvPr id="180228" name="Picture 4"/>
          <p:cNvPicPr>
            <a:picLocks noChangeAspect="1" noChangeArrowheads="1"/>
          </p:cNvPicPr>
          <p:nvPr/>
        </p:nvPicPr>
        <p:blipFill>
          <a:blip r:embed="rId8" cstate="print"/>
          <a:srcRect/>
          <a:stretch>
            <a:fillRect/>
          </a:stretch>
        </p:blipFill>
        <p:spPr bwMode="auto">
          <a:xfrm>
            <a:off x="6643734" y="5076860"/>
            <a:ext cx="976308" cy="895906"/>
          </a:xfrm>
          <a:prstGeom prst="rect">
            <a:avLst/>
          </a:prstGeom>
          <a:noFill/>
          <a:ln w="9525">
            <a:noFill/>
            <a:miter lim="800000"/>
            <a:headEnd/>
            <a:tailEnd/>
          </a:ln>
        </p:spPr>
      </p:pic>
      <p:pic>
        <p:nvPicPr>
          <p:cNvPr id="180229" name="Picture 5"/>
          <p:cNvPicPr>
            <a:picLocks noChangeAspect="1" noChangeArrowheads="1"/>
          </p:cNvPicPr>
          <p:nvPr/>
        </p:nvPicPr>
        <p:blipFill>
          <a:blip r:embed="rId9" cstate="print"/>
          <a:srcRect/>
          <a:stretch>
            <a:fillRect/>
          </a:stretch>
        </p:blipFill>
        <p:spPr bwMode="auto">
          <a:xfrm>
            <a:off x="5357850" y="290514"/>
            <a:ext cx="2045558" cy="1352546"/>
          </a:xfrm>
          <a:prstGeom prst="rect">
            <a:avLst/>
          </a:prstGeom>
          <a:noFill/>
          <a:ln w="9525">
            <a:noFill/>
            <a:miter lim="800000"/>
            <a:headEnd/>
            <a:tailEnd/>
          </a:ln>
        </p:spPr>
      </p:pic>
      <p:pic>
        <p:nvPicPr>
          <p:cNvPr id="180230" name="Picture 6"/>
          <p:cNvPicPr>
            <a:picLocks noChangeAspect="1" noChangeArrowheads="1"/>
          </p:cNvPicPr>
          <p:nvPr/>
        </p:nvPicPr>
        <p:blipFill>
          <a:blip r:embed="rId10" cstate="print"/>
          <a:srcRect/>
          <a:stretch>
            <a:fillRect/>
          </a:stretch>
        </p:blipFill>
        <p:spPr bwMode="auto">
          <a:xfrm>
            <a:off x="7834343" y="719142"/>
            <a:ext cx="1252537" cy="1252537"/>
          </a:xfrm>
          <a:prstGeom prst="rect">
            <a:avLst/>
          </a:prstGeom>
          <a:noFill/>
          <a:ln w="9525">
            <a:noFill/>
            <a:miter lim="800000"/>
            <a:headEnd/>
            <a:tailEnd/>
          </a:ln>
        </p:spPr>
      </p:pic>
      <p:sp>
        <p:nvSpPr>
          <p:cNvPr id="18" name="Curved Right Arrow 17"/>
          <p:cNvSpPr/>
          <p:nvPr/>
        </p:nvSpPr>
        <p:spPr>
          <a:xfrm rot="20700000">
            <a:off x="2392856" y="2703914"/>
            <a:ext cx="278942" cy="919841"/>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9" name="Curved Right Arrow 18"/>
          <p:cNvSpPr/>
          <p:nvPr/>
        </p:nvSpPr>
        <p:spPr>
          <a:xfrm rot="16200000">
            <a:off x="4617297" y="3895397"/>
            <a:ext cx="278942" cy="1226728"/>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0" name="Curved Right Arrow 19"/>
          <p:cNvSpPr/>
          <p:nvPr/>
        </p:nvSpPr>
        <p:spPr>
          <a:xfrm rot="12600000">
            <a:off x="6895028" y="2145298"/>
            <a:ext cx="278942" cy="1079912"/>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1" name="TextBox 20"/>
          <p:cNvSpPr txBox="1"/>
          <p:nvPr/>
        </p:nvSpPr>
        <p:spPr>
          <a:xfrm>
            <a:off x="285" y="3648100"/>
            <a:ext cx="1928541" cy="1692771"/>
          </a:xfrm>
          <a:prstGeom prst="rect">
            <a:avLst/>
          </a:prstGeom>
          <a:noFill/>
          <a:ln w="28575">
            <a:solidFill>
              <a:srgbClr val="0070C0"/>
            </a:solidFill>
          </a:ln>
        </p:spPr>
        <p:txBody>
          <a:bodyPr wrap="none" rtlCol="0">
            <a:spAutoFit/>
          </a:bodyPr>
          <a:lstStyle/>
          <a:p>
            <a:r>
              <a:rPr lang="en-US" altLang="zh-CN" sz="2000" b="1" dirty="0" smtClean="0"/>
              <a:t>Digital </a:t>
            </a:r>
          </a:p>
          <a:p>
            <a:r>
              <a:rPr lang="en-US" altLang="zh-CN" sz="2000" b="1" dirty="0" smtClean="0"/>
              <a:t>representations</a:t>
            </a:r>
            <a:r>
              <a:rPr lang="en-US" altLang="zh-CN" dirty="0" smtClean="0"/>
              <a:t>:</a:t>
            </a:r>
          </a:p>
          <a:p>
            <a:pPr>
              <a:buFont typeface="Arial" pitchFamily="34" charset="0"/>
              <a:buChar char="•"/>
            </a:pPr>
            <a:r>
              <a:rPr lang="en-US" altLang="zh-CN" sz="1600" dirty="0" smtClean="0"/>
              <a:t>  Number,</a:t>
            </a:r>
          </a:p>
          <a:p>
            <a:pPr>
              <a:buFont typeface="Arial" pitchFamily="34" charset="0"/>
              <a:buChar char="•"/>
            </a:pPr>
            <a:r>
              <a:rPr lang="en-US" altLang="zh-CN" sz="1600" dirty="0" smtClean="0"/>
              <a:t>  Character,</a:t>
            </a:r>
          </a:p>
          <a:p>
            <a:pPr>
              <a:buFont typeface="Arial" pitchFamily="34" charset="0"/>
              <a:buChar char="•"/>
            </a:pPr>
            <a:r>
              <a:rPr lang="en-US" altLang="zh-CN" sz="1600" dirty="0" smtClean="0"/>
              <a:t>  Instructions,</a:t>
            </a:r>
          </a:p>
          <a:p>
            <a:pPr>
              <a:buFont typeface="Arial" pitchFamily="34" charset="0"/>
              <a:buChar char="•"/>
            </a:pPr>
            <a:r>
              <a:rPr lang="en-US" altLang="zh-CN" sz="1600" dirty="0" smtClean="0"/>
              <a:t>  V.I.A etc.</a:t>
            </a:r>
            <a:endParaRPr lang="zh-CN" altLang="en-US" sz="1600" dirty="0"/>
          </a:p>
        </p:txBody>
      </p:sp>
      <p:sp>
        <p:nvSpPr>
          <p:cNvPr id="22" name="Curved Right Arrow 21"/>
          <p:cNvSpPr/>
          <p:nvPr/>
        </p:nvSpPr>
        <p:spPr>
          <a:xfrm rot="1800000">
            <a:off x="1139759" y="2310021"/>
            <a:ext cx="278942" cy="1820205"/>
          </a:xfrm>
          <a:prstGeom prst="curved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24" name="Picture 4"/>
          <p:cNvPicPr>
            <a:picLocks noChangeAspect="1" noChangeArrowheads="1"/>
          </p:cNvPicPr>
          <p:nvPr/>
        </p:nvPicPr>
        <p:blipFill>
          <a:blip r:embed="rId11" cstate="print"/>
          <a:srcRect/>
          <a:stretch>
            <a:fillRect/>
          </a:stretch>
        </p:blipFill>
        <p:spPr bwMode="auto">
          <a:xfrm>
            <a:off x="1428760" y="5434050"/>
            <a:ext cx="1314727" cy="957500"/>
          </a:xfrm>
          <a:prstGeom prst="rect">
            <a:avLst/>
          </a:prstGeom>
          <a:noFill/>
          <a:ln w="9525">
            <a:noFill/>
            <a:miter lim="800000"/>
            <a:headEnd/>
            <a:tailEnd/>
          </a:ln>
        </p:spPr>
      </p:pic>
      <p:grpSp>
        <p:nvGrpSpPr>
          <p:cNvPr id="25" name="Group 13"/>
          <p:cNvGrpSpPr/>
          <p:nvPr/>
        </p:nvGrpSpPr>
        <p:grpSpPr>
          <a:xfrm>
            <a:off x="1785950" y="5879768"/>
            <a:ext cx="1000100" cy="840142"/>
            <a:chOff x="949493" y="3286124"/>
            <a:chExt cx="4251941" cy="3571876"/>
          </a:xfrm>
        </p:grpSpPr>
        <p:pic>
          <p:nvPicPr>
            <p:cNvPr id="26" name="Picture 5"/>
            <p:cNvPicPr>
              <a:picLocks noChangeAspect="1" noChangeArrowheads="1"/>
            </p:cNvPicPr>
            <p:nvPr/>
          </p:nvPicPr>
          <p:blipFill>
            <a:blip r:embed="rId12" cstate="print"/>
            <a:srcRect/>
            <a:stretch>
              <a:fillRect/>
            </a:stretch>
          </p:blipFill>
          <p:spPr bwMode="auto">
            <a:xfrm>
              <a:off x="949493" y="3286124"/>
              <a:ext cx="4251941" cy="3571876"/>
            </a:xfrm>
            <a:prstGeom prst="rect">
              <a:avLst/>
            </a:prstGeom>
            <a:noFill/>
            <a:ln w="9525">
              <a:noFill/>
              <a:miter lim="800000"/>
              <a:headEnd/>
              <a:tailEnd/>
            </a:ln>
          </p:spPr>
        </p:pic>
        <p:pic>
          <p:nvPicPr>
            <p:cNvPr id="27" name="Picture 4" descr="C:\Users\mlinking\Pictures\20090728223116.jpg"/>
            <p:cNvPicPr>
              <a:picLocks noChangeAspect="1" noChangeArrowheads="1"/>
            </p:cNvPicPr>
            <p:nvPr/>
          </p:nvPicPr>
          <p:blipFill>
            <a:blip r:embed="rId13" cstate="print"/>
            <a:srcRect/>
            <a:stretch>
              <a:fillRect/>
            </a:stretch>
          </p:blipFill>
          <p:spPr bwMode="auto">
            <a:xfrm>
              <a:off x="1000100" y="4143380"/>
              <a:ext cx="4179812" cy="1709923"/>
            </a:xfrm>
            <a:prstGeom prst="rect">
              <a:avLst/>
            </a:prstGeom>
            <a:noFill/>
          </p:spPr>
        </p:pic>
      </p:grpSp>
      <p:grpSp>
        <p:nvGrpSpPr>
          <p:cNvPr id="29" name="Group 8"/>
          <p:cNvGrpSpPr>
            <a:grpSpLocks/>
          </p:cNvGrpSpPr>
          <p:nvPr/>
        </p:nvGrpSpPr>
        <p:grpSpPr bwMode="auto">
          <a:xfrm>
            <a:off x="500066" y="5900718"/>
            <a:ext cx="1238977" cy="819192"/>
            <a:chOff x="960" y="873"/>
            <a:chExt cx="4512" cy="3016"/>
          </a:xfrm>
        </p:grpSpPr>
        <p:pic>
          <p:nvPicPr>
            <p:cNvPr id="30" name="Picture 5"/>
            <p:cNvPicPr>
              <a:picLocks noChangeArrowheads="1"/>
            </p:cNvPicPr>
            <p:nvPr/>
          </p:nvPicPr>
          <p:blipFill>
            <a:blip r:embed="rId14" cstate="print"/>
            <a:srcRect/>
            <a:stretch>
              <a:fillRect/>
            </a:stretch>
          </p:blipFill>
          <p:spPr bwMode="auto">
            <a:xfrm>
              <a:off x="960" y="873"/>
              <a:ext cx="4488" cy="3016"/>
            </a:xfrm>
            <a:prstGeom prst="rect">
              <a:avLst/>
            </a:prstGeom>
            <a:noFill/>
            <a:ln w="12700">
              <a:noFill/>
              <a:miter lim="800000"/>
              <a:headEnd/>
              <a:tailEnd/>
            </a:ln>
            <a:effectLst/>
          </p:spPr>
        </p:pic>
        <p:sp>
          <p:nvSpPr>
            <p:cNvPr id="31" name="Rectangle 30"/>
            <p:cNvSpPr>
              <a:spLocks noChangeArrowheads="1"/>
            </p:cNvSpPr>
            <p:nvPr/>
          </p:nvSpPr>
          <p:spPr bwMode="auto">
            <a:xfrm>
              <a:off x="4128" y="1056"/>
              <a:ext cx="1344" cy="528"/>
            </a:xfrm>
            <a:prstGeom prst="rect">
              <a:avLst/>
            </a:prstGeom>
            <a:solidFill>
              <a:schemeClr val="bg1"/>
            </a:solidFill>
            <a:ln w="12700">
              <a:noFill/>
              <a:miter lim="800000"/>
              <a:headEnd/>
              <a:tailEnd/>
            </a:ln>
            <a:effectLst/>
          </p:spPr>
          <p:txBody>
            <a:bodyPr wrap="none" anchor="ctr"/>
            <a:lstStyle/>
            <a:p>
              <a:endParaRPr lang="zh-CN" altLang="en-US"/>
            </a:p>
          </p:txBody>
        </p:sp>
      </p:grpSp>
      <p:pic>
        <p:nvPicPr>
          <p:cNvPr id="28" name="Picture 2"/>
          <p:cNvPicPr>
            <a:picLocks noChangeAspect="1" noChangeArrowheads="1"/>
          </p:cNvPicPr>
          <p:nvPr/>
        </p:nvPicPr>
        <p:blipFill>
          <a:blip r:embed="rId15" cstate="print"/>
          <a:srcRect/>
          <a:stretch>
            <a:fillRect/>
          </a:stretch>
        </p:blipFill>
        <p:spPr bwMode="auto">
          <a:xfrm>
            <a:off x="1143008" y="5648364"/>
            <a:ext cx="790347" cy="729895"/>
          </a:xfrm>
          <a:prstGeom prst="rect">
            <a:avLst/>
          </a:prstGeom>
          <a:noFill/>
          <a:ln w="9525">
            <a:noFill/>
            <a:miter lim="800000"/>
            <a:headEnd/>
            <a:tailEnd/>
          </a:ln>
        </p:spPr>
      </p:pic>
      <p:sp>
        <p:nvSpPr>
          <p:cNvPr id="32" name="Curved Right Arrow 31"/>
          <p:cNvSpPr/>
          <p:nvPr/>
        </p:nvSpPr>
        <p:spPr>
          <a:xfrm rot="19800000">
            <a:off x="185131" y="5306297"/>
            <a:ext cx="278942" cy="815263"/>
          </a:xfrm>
          <a:prstGeom prst="curved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57557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2"/>
                                        </p:tgtEl>
                                        <p:attrNameLst>
                                          <p:attrName>ppt_y</p:attrName>
                                        </p:attrNameLst>
                                      </p:cBhvr>
                                      <p:tavLst>
                                        <p:tav tm="0">
                                          <p:val>
                                            <p:strVal val="#ppt_y"/>
                                          </p:val>
                                        </p:tav>
                                        <p:tav tm="100000">
                                          <p:val>
                                            <p:strVal val="#ppt_y"/>
                                          </p:val>
                                        </p:tav>
                                      </p:tavLst>
                                    </p:anim>
                                  </p:childTnLst>
                                </p:cTn>
                              </p:par>
                              <p:par>
                                <p:cTn id="11" presetID="39" presetClass="entr" presetSubtype="0" accel="10000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21"/>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21"/>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9" presetClass="entr" presetSubtype="0" accel="10000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24"/>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24"/>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24"/>
                                        </p:tgtEl>
                                        <p:attrNameLst>
                                          <p:attrName>ppt_y</p:attrName>
                                        </p:attrNameLst>
                                      </p:cBhvr>
                                      <p:tavLst>
                                        <p:tav tm="0">
                                          <p:val>
                                            <p:strVal val="#ppt_y"/>
                                          </p:val>
                                        </p:tav>
                                        <p:tav tm="100000">
                                          <p:val>
                                            <p:strVal val="#ppt_y"/>
                                          </p:val>
                                        </p:tav>
                                      </p:tavLst>
                                    </p:anim>
                                  </p:childTnLst>
                                </p:cTn>
                              </p:par>
                              <p:par>
                                <p:cTn id="25" presetID="39" presetClass="entr" presetSubtype="0" accel="10000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25"/>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25"/>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25"/>
                                        </p:tgtEl>
                                        <p:attrNameLst>
                                          <p:attrName>ppt_y</p:attrName>
                                        </p:attrNameLst>
                                      </p:cBhvr>
                                      <p:tavLst>
                                        <p:tav tm="0">
                                          <p:val>
                                            <p:strVal val="#ppt_y"/>
                                          </p:val>
                                        </p:tav>
                                        <p:tav tm="100000">
                                          <p:val>
                                            <p:strVal val="#ppt_y"/>
                                          </p:val>
                                        </p:tav>
                                      </p:tavLst>
                                    </p:anim>
                                  </p:childTnLst>
                                </p:cTn>
                              </p:par>
                              <p:par>
                                <p:cTn id="31" presetID="39" presetClass="entr" presetSubtype="0" accel="10000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29"/>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29"/>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29"/>
                                        </p:tgtEl>
                                        <p:attrNameLst>
                                          <p:attrName>ppt_y</p:attrName>
                                        </p:attrNameLst>
                                      </p:cBhvr>
                                      <p:tavLst>
                                        <p:tav tm="0">
                                          <p:val>
                                            <p:strVal val="#ppt_y"/>
                                          </p:val>
                                        </p:tav>
                                        <p:tav tm="100000">
                                          <p:val>
                                            <p:strVal val="#ppt_y"/>
                                          </p:val>
                                        </p:tav>
                                      </p:tavLst>
                                    </p:anim>
                                  </p:childTnLst>
                                </p:cTn>
                              </p:par>
                              <p:par>
                                <p:cTn id="37" presetID="39" presetClass="entr" presetSubtype="0" accel="10000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ppt_h</p:attrName>
                                        </p:attrNameLst>
                                      </p:cBhvr>
                                      <p:tavLst>
                                        <p:tav tm="0">
                                          <p:val>
                                            <p:strVal val="#ppt_h/20"/>
                                          </p:val>
                                        </p:tav>
                                        <p:tav tm="50000">
                                          <p:val>
                                            <p:strVal val="#ppt_h/20"/>
                                          </p:val>
                                        </p:tav>
                                        <p:tav tm="100000">
                                          <p:val>
                                            <p:strVal val="#ppt_h"/>
                                          </p:val>
                                        </p:tav>
                                      </p:tavLst>
                                    </p:anim>
                                    <p:anim calcmode="lin" valueType="num">
                                      <p:cBhvr>
                                        <p:cTn id="40" dur="500" fill="hold"/>
                                        <p:tgtEl>
                                          <p:spTgt spid="28"/>
                                        </p:tgtEl>
                                        <p:attrNameLst>
                                          <p:attrName>ppt_w</p:attrName>
                                        </p:attrNameLst>
                                      </p:cBhvr>
                                      <p:tavLst>
                                        <p:tav tm="0">
                                          <p:val>
                                            <p:strVal val="#ppt_w+.3"/>
                                          </p:val>
                                        </p:tav>
                                        <p:tav tm="50000">
                                          <p:val>
                                            <p:strVal val="#ppt_w+.3"/>
                                          </p:val>
                                        </p:tav>
                                        <p:tav tm="100000">
                                          <p:val>
                                            <p:strVal val="#ppt_w"/>
                                          </p:val>
                                        </p:tav>
                                      </p:tavLst>
                                    </p:anim>
                                    <p:anim calcmode="lin" valueType="num">
                                      <p:cBhvr>
                                        <p:cTn id="41" dur="500" fill="hold"/>
                                        <p:tgtEl>
                                          <p:spTgt spid="28"/>
                                        </p:tgtEl>
                                        <p:attrNameLst>
                                          <p:attrName>ppt_x</p:attrName>
                                        </p:attrNameLst>
                                      </p:cBhvr>
                                      <p:tavLst>
                                        <p:tav tm="0">
                                          <p:val>
                                            <p:strVal val="#ppt_x-.3"/>
                                          </p:val>
                                        </p:tav>
                                        <p:tav tm="50000">
                                          <p:val>
                                            <p:strVal val="#ppt_x"/>
                                          </p:val>
                                        </p:tav>
                                        <p:tav tm="100000">
                                          <p:val>
                                            <p:strVal val="#ppt_x"/>
                                          </p:val>
                                        </p:tav>
                                      </p:tavLst>
                                    </p:anim>
                                    <p:anim calcmode="lin" valueType="num">
                                      <p:cBhvr>
                                        <p:cTn id="42" dur="500" fill="hold"/>
                                        <p:tgtEl>
                                          <p:spTgt spid="28"/>
                                        </p:tgtEl>
                                        <p:attrNameLst>
                                          <p:attrName>ppt_y</p:attrName>
                                        </p:attrNameLst>
                                      </p:cBhvr>
                                      <p:tavLst>
                                        <p:tav tm="0">
                                          <p:val>
                                            <p:strVal val="#ppt_y"/>
                                          </p:val>
                                        </p:tav>
                                        <p:tav tm="100000">
                                          <p:val>
                                            <p:strVal val="#ppt_y"/>
                                          </p:val>
                                        </p:tav>
                                      </p:tavLst>
                                    </p:anim>
                                  </p:childTnLst>
                                </p:cTn>
                              </p:par>
                              <p:par>
                                <p:cTn id="43" presetID="39" presetClass="entr" presetSubtype="0" accel="10000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ppt_h</p:attrName>
                                        </p:attrNameLst>
                                      </p:cBhvr>
                                      <p:tavLst>
                                        <p:tav tm="0">
                                          <p:val>
                                            <p:strVal val="#ppt_h/20"/>
                                          </p:val>
                                        </p:tav>
                                        <p:tav tm="50000">
                                          <p:val>
                                            <p:strVal val="#ppt_h/20"/>
                                          </p:val>
                                        </p:tav>
                                        <p:tav tm="100000">
                                          <p:val>
                                            <p:strVal val="#ppt_h"/>
                                          </p:val>
                                        </p:tav>
                                      </p:tavLst>
                                    </p:anim>
                                    <p:anim calcmode="lin" valueType="num">
                                      <p:cBhvr>
                                        <p:cTn id="46" dur="500" fill="hold"/>
                                        <p:tgtEl>
                                          <p:spTgt spid="32"/>
                                        </p:tgtEl>
                                        <p:attrNameLst>
                                          <p:attrName>ppt_w</p:attrName>
                                        </p:attrNameLst>
                                      </p:cBhvr>
                                      <p:tavLst>
                                        <p:tav tm="0">
                                          <p:val>
                                            <p:strVal val="#ppt_w+.3"/>
                                          </p:val>
                                        </p:tav>
                                        <p:tav tm="50000">
                                          <p:val>
                                            <p:strVal val="#ppt_w+.3"/>
                                          </p:val>
                                        </p:tav>
                                        <p:tav tm="100000">
                                          <p:val>
                                            <p:strVal val="#ppt_w"/>
                                          </p:val>
                                        </p:tav>
                                      </p:tavLst>
                                    </p:anim>
                                    <p:anim calcmode="lin" valueType="num">
                                      <p:cBhvr>
                                        <p:cTn id="47" dur="500" fill="hold"/>
                                        <p:tgtEl>
                                          <p:spTgt spid="32"/>
                                        </p:tgtEl>
                                        <p:attrNameLst>
                                          <p:attrName>ppt_x</p:attrName>
                                        </p:attrNameLst>
                                      </p:cBhvr>
                                      <p:tavLst>
                                        <p:tav tm="0">
                                          <p:val>
                                            <p:strVal val="#ppt_x-.3"/>
                                          </p:val>
                                        </p:tav>
                                        <p:tav tm="50000">
                                          <p:val>
                                            <p:strVal val="#ppt_x"/>
                                          </p:val>
                                        </p:tav>
                                        <p:tav tm="100000">
                                          <p:val>
                                            <p:strVal val="#ppt_x"/>
                                          </p:val>
                                        </p:tav>
                                      </p:tavLst>
                                    </p:anim>
                                    <p:anim calcmode="lin" valueType="num">
                                      <p:cBhvr>
                                        <p:cTn id="4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9" presetClass="entr" presetSubtype="0" accel="10000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ppt_h</p:attrName>
                                        </p:attrNameLst>
                                      </p:cBhvr>
                                      <p:tavLst>
                                        <p:tav tm="0">
                                          <p:val>
                                            <p:strVal val="#ppt_h/20"/>
                                          </p:val>
                                        </p:tav>
                                        <p:tav tm="50000">
                                          <p:val>
                                            <p:strVal val="#ppt_h/20"/>
                                          </p:val>
                                        </p:tav>
                                        <p:tav tm="100000">
                                          <p:val>
                                            <p:strVal val="#ppt_h"/>
                                          </p:val>
                                        </p:tav>
                                      </p:tavLst>
                                    </p:anim>
                                    <p:anim calcmode="lin" valueType="num">
                                      <p:cBhvr>
                                        <p:cTn id="54" dur="500" fill="hold"/>
                                        <p:tgtEl>
                                          <p:spTgt spid="18"/>
                                        </p:tgtEl>
                                        <p:attrNameLst>
                                          <p:attrName>ppt_w</p:attrName>
                                        </p:attrNameLst>
                                      </p:cBhvr>
                                      <p:tavLst>
                                        <p:tav tm="0">
                                          <p:val>
                                            <p:strVal val="#ppt_w+.3"/>
                                          </p:val>
                                        </p:tav>
                                        <p:tav tm="50000">
                                          <p:val>
                                            <p:strVal val="#ppt_w+.3"/>
                                          </p:val>
                                        </p:tav>
                                        <p:tav tm="100000">
                                          <p:val>
                                            <p:strVal val="#ppt_w"/>
                                          </p:val>
                                        </p:tav>
                                      </p:tavLst>
                                    </p:anim>
                                    <p:anim calcmode="lin" valueType="num">
                                      <p:cBhvr>
                                        <p:cTn id="55" dur="500" fill="hold"/>
                                        <p:tgtEl>
                                          <p:spTgt spid="18"/>
                                        </p:tgtEl>
                                        <p:attrNameLst>
                                          <p:attrName>ppt_x</p:attrName>
                                        </p:attrNameLst>
                                      </p:cBhvr>
                                      <p:tavLst>
                                        <p:tav tm="0">
                                          <p:val>
                                            <p:strVal val="#ppt_x-.3"/>
                                          </p:val>
                                        </p:tav>
                                        <p:tav tm="50000">
                                          <p:val>
                                            <p:strVal val="#ppt_x"/>
                                          </p:val>
                                        </p:tav>
                                        <p:tav tm="100000">
                                          <p:val>
                                            <p:strVal val="#ppt_x"/>
                                          </p:val>
                                        </p:tav>
                                      </p:tavLst>
                                    </p:anim>
                                    <p:anim calcmode="lin" valueType="num">
                                      <p:cBhvr>
                                        <p:cTn id="56" dur="500" fill="hold"/>
                                        <p:tgtEl>
                                          <p:spTgt spid="18"/>
                                        </p:tgtEl>
                                        <p:attrNameLst>
                                          <p:attrName>ppt_y</p:attrName>
                                        </p:attrNameLst>
                                      </p:cBhvr>
                                      <p:tavLst>
                                        <p:tav tm="0">
                                          <p:val>
                                            <p:strVal val="#ppt_y"/>
                                          </p:val>
                                        </p:tav>
                                        <p:tav tm="100000">
                                          <p:val>
                                            <p:strVal val="#ppt_y"/>
                                          </p:val>
                                        </p:tav>
                                      </p:tavLst>
                                    </p:anim>
                                  </p:childTnLst>
                                </p:cTn>
                              </p:par>
                              <p:par>
                                <p:cTn id="57" presetID="39" presetClass="entr" presetSubtype="0" accel="10000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60"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61"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
                                          </p:val>
                                        </p:tav>
                                        <p:tav tm="100000">
                                          <p:val>
                                            <p:strVal val="#ppt_y"/>
                                          </p:val>
                                        </p:tav>
                                      </p:tavLst>
                                    </p:anim>
                                  </p:childTnLst>
                                </p:cTn>
                              </p:par>
                              <p:par>
                                <p:cTn id="63" presetID="39" presetClass="entr" presetSubtype="0" accel="10000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ppt_h</p:attrName>
                                        </p:attrNameLst>
                                      </p:cBhvr>
                                      <p:tavLst>
                                        <p:tav tm="0">
                                          <p:val>
                                            <p:strVal val="#ppt_h/20"/>
                                          </p:val>
                                        </p:tav>
                                        <p:tav tm="50000">
                                          <p:val>
                                            <p:strVal val="#ppt_h/20"/>
                                          </p:val>
                                        </p:tav>
                                        <p:tav tm="100000">
                                          <p:val>
                                            <p:strVal val="#ppt_h"/>
                                          </p:val>
                                        </p:tav>
                                      </p:tavLst>
                                    </p:anim>
                                    <p:anim calcmode="lin" valueType="num">
                                      <p:cBhvr>
                                        <p:cTn id="66" dur="500" fill="hold"/>
                                        <p:tgtEl>
                                          <p:spTgt spid="12"/>
                                        </p:tgtEl>
                                        <p:attrNameLst>
                                          <p:attrName>ppt_w</p:attrName>
                                        </p:attrNameLst>
                                      </p:cBhvr>
                                      <p:tavLst>
                                        <p:tav tm="0">
                                          <p:val>
                                            <p:strVal val="#ppt_w+.3"/>
                                          </p:val>
                                        </p:tav>
                                        <p:tav tm="50000">
                                          <p:val>
                                            <p:strVal val="#ppt_w+.3"/>
                                          </p:val>
                                        </p:tav>
                                        <p:tav tm="100000">
                                          <p:val>
                                            <p:strVal val="#ppt_w"/>
                                          </p:val>
                                        </p:tav>
                                      </p:tavLst>
                                    </p:anim>
                                    <p:anim calcmode="lin" valueType="num">
                                      <p:cBhvr>
                                        <p:cTn id="67" dur="500" fill="hold"/>
                                        <p:tgtEl>
                                          <p:spTgt spid="12"/>
                                        </p:tgtEl>
                                        <p:attrNameLst>
                                          <p:attrName>ppt_x</p:attrName>
                                        </p:attrNameLst>
                                      </p:cBhvr>
                                      <p:tavLst>
                                        <p:tav tm="0">
                                          <p:val>
                                            <p:strVal val="#ppt_x-.3"/>
                                          </p:val>
                                        </p:tav>
                                        <p:tav tm="50000">
                                          <p:val>
                                            <p:strVal val="#ppt_x"/>
                                          </p:val>
                                        </p:tav>
                                        <p:tav tm="100000">
                                          <p:val>
                                            <p:strVal val="#ppt_x"/>
                                          </p:val>
                                        </p:tav>
                                      </p:tavLst>
                                    </p:anim>
                                    <p:anim calcmode="lin" valueType="num">
                                      <p:cBhvr>
                                        <p:cTn id="68" dur="500" fill="hold"/>
                                        <p:tgtEl>
                                          <p:spTgt spid="12"/>
                                        </p:tgtEl>
                                        <p:attrNameLst>
                                          <p:attrName>ppt_y</p:attrName>
                                        </p:attrNameLst>
                                      </p:cBhvr>
                                      <p:tavLst>
                                        <p:tav tm="0">
                                          <p:val>
                                            <p:strVal val="#ppt_y"/>
                                          </p:val>
                                        </p:tav>
                                        <p:tav tm="100000">
                                          <p:val>
                                            <p:strVal val="#ppt_y"/>
                                          </p:val>
                                        </p:tav>
                                      </p:tavLst>
                                    </p:anim>
                                  </p:childTnLst>
                                </p:cTn>
                              </p:par>
                              <p:par>
                                <p:cTn id="69" presetID="1" presetClass="exit" presetSubtype="0" fill="hold" grpId="1" nodeType="withEffect">
                                  <p:stCondLst>
                                    <p:cond delay="0"/>
                                  </p:stCondLst>
                                  <p:childTnLst>
                                    <p:set>
                                      <p:cBhvr>
                                        <p:cTn id="70" dur="1" fill="hold">
                                          <p:stCondLst>
                                            <p:cond delay="0"/>
                                          </p:stCondLst>
                                        </p:cTn>
                                        <p:tgtEl>
                                          <p:spTgt spid="2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8"/>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39" presetClass="entr" presetSubtype="0" accel="10000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500" fill="hold"/>
                                        <p:tgtEl>
                                          <p:spTgt spid="19"/>
                                        </p:tgtEl>
                                        <p:attrNameLst>
                                          <p:attrName>ppt_h</p:attrName>
                                        </p:attrNameLst>
                                      </p:cBhvr>
                                      <p:tavLst>
                                        <p:tav tm="0">
                                          <p:val>
                                            <p:strVal val="#ppt_h/20"/>
                                          </p:val>
                                        </p:tav>
                                        <p:tav tm="50000">
                                          <p:val>
                                            <p:strVal val="#ppt_h/20"/>
                                          </p:val>
                                        </p:tav>
                                        <p:tav tm="100000">
                                          <p:val>
                                            <p:strVal val="#ppt_h"/>
                                          </p:val>
                                        </p:tav>
                                      </p:tavLst>
                                    </p:anim>
                                    <p:anim calcmode="lin" valueType="num">
                                      <p:cBhvr>
                                        <p:cTn id="88" dur="500" fill="hold"/>
                                        <p:tgtEl>
                                          <p:spTgt spid="19"/>
                                        </p:tgtEl>
                                        <p:attrNameLst>
                                          <p:attrName>ppt_w</p:attrName>
                                        </p:attrNameLst>
                                      </p:cBhvr>
                                      <p:tavLst>
                                        <p:tav tm="0">
                                          <p:val>
                                            <p:strVal val="#ppt_w+.3"/>
                                          </p:val>
                                        </p:tav>
                                        <p:tav tm="50000">
                                          <p:val>
                                            <p:strVal val="#ppt_w+.3"/>
                                          </p:val>
                                        </p:tav>
                                        <p:tav tm="100000">
                                          <p:val>
                                            <p:strVal val="#ppt_w"/>
                                          </p:val>
                                        </p:tav>
                                      </p:tavLst>
                                    </p:anim>
                                    <p:anim calcmode="lin" valueType="num">
                                      <p:cBhvr>
                                        <p:cTn id="89" dur="500" fill="hold"/>
                                        <p:tgtEl>
                                          <p:spTgt spid="19"/>
                                        </p:tgtEl>
                                        <p:attrNameLst>
                                          <p:attrName>ppt_x</p:attrName>
                                        </p:attrNameLst>
                                      </p:cBhvr>
                                      <p:tavLst>
                                        <p:tav tm="0">
                                          <p:val>
                                            <p:strVal val="#ppt_x-.3"/>
                                          </p:val>
                                        </p:tav>
                                        <p:tav tm="50000">
                                          <p:val>
                                            <p:strVal val="#ppt_x"/>
                                          </p:val>
                                        </p:tav>
                                        <p:tav tm="100000">
                                          <p:val>
                                            <p:strVal val="#ppt_x"/>
                                          </p:val>
                                        </p:tav>
                                      </p:tavLst>
                                    </p:anim>
                                    <p:anim calcmode="lin" valueType="num">
                                      <p:cBhvr>
                                        <p:cTn id="90" dur="500" fill="hold"/>
                                        <p:tgtEl>
                                          <p:spTgt spid="19"/>
                                        </p:tgtEl>
                                        <p:attrNameLst>
                                          <p:attrName>ppt_y</p:attrName>
                                        </p:attrNameLst>
                                      </p:cBhvr>
                                      <p:tavLst>
                                        <p:tav tm="0">
                                          <p:val>
                                            <p:strVal val="#ppt_y"/>
                                          </p:val>
                                        </p:tav>
                                        <p:tav tm="100000">
                                          <p:val>
                                            <p:strVal val="#ppt_y"/>
                                          </p:val>
                                        </p:tav>
                                      </p:tavLst>
                                    </p:anim>
                                  </p:childTnLst>
                                </p:cTn>
                              </p:par>
                              <p:par>
                                <p:cTn id="91" presetID="39" presetClass="entr" presetSubtype="0" accel="100000"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anim calcmode="lin" valueType="num">
                                      <p:cBhvr>
                                        <p:cTn id="93" dur="500" fill="hold"/>
                                        <p:tgtEl>
                                          <p:spTgt spid="14"/>
                                        </p:tgtEl>
                                        <p:attrNameLst>
                                          <p:attrName>ppt_h</p:attrName>
                                        </p:attrNameLst>
                                      </p:cBhvr>
                                      <p:tavLst>
                                        <p:tav tm="0">
                                          <p:val>
                                            <p:strVal val="#ppt_h/20"/>
                                          </p:val>
                                        </p:tav>
                                        <p:tav tm="50000">
                                          <p:val>
                                            <p:strVal val="#ppt_h/20"/>
                                          </p:val>
                                        </p:tav>
                                        <p:tav tm="100000">
                                          <p:val>
                                            <p:strVal val="#ppt_h"/>
                                          </p:val>
                                        </p:tav>
                                      </p:tavLst>
                                    </p:anim>
                                    <p:anim calcmode="lin" valueType="num">
                                      <p:cBhvr>
                                        <p:cTn id="94" dur="500" fill="hold"/>
                                        <p:tgtEl>
                                          <p:spTgt spid="14"/>
                                        </p:tgtEl>
                                        <p:attrNameLst>
                                          <p:attrName>ppt_w</p:attrName>
                                        </p:attrNameLst>
                                      </p:cBhvr>
                                      <p:tavLst>
                                        <p:tav tm="0">
                                          <p:val>
                                            <p:strVal val="#ppt_w+.3"/>
                                          </p:val>
                                        </p:tav>
                                        <p:tav tm="50000">
                                          <p:val>
                                            <p:strVal val="#ppt_w+.3"/>
                                          </p:val>
                                        </p:tav>
                                        <p:tav tm="100000">
                                          <p:val>
                                            <p:strVal val="#ppt_w"/>
                                          </p:val>
                                        </p:tav>
                                      </p:tavLst>
                                    </p:anim>
                                    <p:anim calcmode="lin" valueType="num">
                                      <p:cBhvr>
                                        <p:cTn id="95" dur="500" fill="hold"/>
                                        <p:tgtEl>
                                          <p:spTgt spid="14"/>
                                        </p:tgtEl>
                                        <p:attrNameLst>
                                          <p:attrName>ppt_x</p:attrName>
                                        </p:attrNameLst>
                                      </p:cBhvr>
                                      <p:tavLst>
                                        <p:tav tm="0">
                                          <p:val>
                                            <p:strVal val="#ppt_x-.3"/>
                                          </p:val>
                                        </p:tav>
                                        <p:tav tm="50000">
                                          <p:val>
                                            <p:strVal val="#ppt_x"/>
                                          </p:val>
                                        </p:tav>
                                        <p:tav tm="100000">
                                          <p:val>
                                            <p:strVal val="#ppt_x"/>
                                          </p:val>
                                        </p:tav>
                                      </p:tavLst>
                                    </p:anim>
                                    <p:anim calcmode="lin" valueType="num">
                                      <p:cBhvr>
                                        <p:cTn id="96" dur="500" fill="hold"/>
                                        <p:tgtEl>
                                          <p:spTgt spid="14"/>
                                        </p:tgtEl>
                                        <p:attrNameLst>
                                          <p:attrName>ppt_y</p:attrName>
                                        </p:attrNameLst>
                                      </p:cBhvr>
                                      <p:tavLst>
                                        <p:tav tm="0">
                                          <p:val>
                                            <p:strVal val="#ppt_y"/>
                                          </p:val>
                                        </p:tav>
                                        <p:tav tm="100000">
                                          <p:val>
                                            <p:strVal val="#ppt_y"/>
                                          </p:val>
                                        </p:tav>
                                      </p:tavLst>
                                    </p:anim>
                                  </p:childTnLst>
                                </p:cTn>
                              </p:par>
                              <p:par>
                                <p:cTn id="97" presetID="39" presetClass="entr" presetSubtype="0" accel="100000" fill="hold" grpId="0" nodeType="withEffect">
                                  <p:stCondLst>
                                    <p:cond delay="0"/>
                                  </p:stCondLst>
                                  <p:childTnLst>
                                    <p:set>
                                      <p:cBhvr>
                                        <p:cTn id="98" dur="1" fill="hold">
                                          <p:stCondLst>
                                            <p:cond delay="0"/>
                                          </p:stCondLst>
                                        </p:cTn>
                                        <p:tgtEl>
                                          <p:spTgt spid="8"/>
                                        </p:tgtEl>
                                        <p:attrNameLst>
                                          <p:attrName>style.visibility</p:attrName>
                                        </p:attrNameLst>
                                      </p:cBhvr>
                                      <p:to>
                                        <p:strVal val="visible"/>
                                      </p:to>
                                    </p:set>
                                    <p:anim calcmode="lin" valueType="num">
                                      <p:cBhvr>
                                        <p:cTn id="99" dur="500" fill="hold"/>
                                        <p:tgtEl>
                                          <p:spTgt spid="8"/>
                                        </p:tgtEl>
                                        <p:attrNameLst>
                                          <p:attrName>ppt_h</p:attrName>
                                        </p:attrNameLst>
                                      </p:cBhvr>
                                      <p:tavLst>
                                        <p:tav tm="0">
                                          <p:val>
                                            <p:strVal val="#ppt_h/20"/>
                                          </p:val>
                                        </p:tav>
                                        <p:tav tm="50000">
                                          <p:val>
                                            <p:strVal val="#ppt_h/20"/>
                                          </p:val>
                                        </p:tav>
                                        <p:tav tm="100000">
                                          <p:val>
                                            <p:strVal val="#ppt_h"/>
                                          </p:val>
                                        </p:tav>
                                      </p:tavLst>
                                    </p:anim>
                                    <p:anim calcmode="lin" valueType="num">
                                      <p:cBhvr>
                                        <p:cTn id="100" dur="500" fill="hold"/>
                                        <p:tgtEl>
                                          <p:spTgt spid="8"/>
                                        </p:tgtEl>
                                        <p:attrNameLst>
                                          <p:attrName>ppt_w</p:attrName>
                                        </p:attrNameLst>
                                      </p:cBhvr>
                                      <p:tavLst>
                                        <p:tav tm="0">
                                          <p:val>
                                            <p:strVal val="#ppt_w+.3"/>
                                          </p:val>
                                        </p:tav>
                                        <p:tav tm="50000">
                                          <p:val>
                                            <p:strVal val="#ppt_w+.3"/>
                                          </p:val>
                                        </p:tav>
                                        <p:tav tm="100000">
                                          <p:val>
                                            <p:strVal val="#ppt_w"/>
                                          </p:val>
                                        </p:tav>
                                      </p:tavLst>
                                    </p:anim>
                                    <p:anim calcmode="lin" valueType="num">
                                      <p:cBhvr>
                                        <p:cTn id="101" dur="500" fill="hold"/>
                                        <p:tgtEl>
                                          <p:spTgt spid="8"/>
                                        </p:tgtEl>
                                        <p:attrNameLst>
                                          <p:attrName>ppt_x</p:attrName>
                                        </p:attrNameLst>
                                      </p:cBhvr>
                                      <p:tavLst>
                                        <p:tav tm="0">
                                          <p:val>
                                            <p:strVal val="#ppt_x-.3"/>
                                          </p:val>
                                        </p:tav>
                                        <p:tav tm="50000">
                                          <p:val>
                                            <p:strVal val="#ppt_x"/>
                                          </p:val>
                                        </p:tav>
                                        <p:tav tm="100000">
                                          <p:val>
                                            <p:strVal val="#ppt_x"/>
                                          </p:val>
                                        </p:tav>
                                      </p:tavLst>
                                    </p:anim>
                                    <p:anim calcmode="lin" valueType="num">
                                      <p:cBhvr>
                                        <p:cTn id="102" dur="500" fill="hold"/>
                                        <p:tgtEl>
                                          <p:spTgt spid="8"/>
                                        </p:tgtEl>
                                        <p:attrNameLst>
                                          <p:attrName>ppt_y</p:attrName>
                                        </p:attrNameLst>
                                      </p:cBhvr>
                                      <p:tavLst>
                                        <p:tav tm="0">
                                          <p:val>
                                            <p:strVal val="#ppt_y"/>
                                          </p:val>
                                        </p:tav>
                                        <p:tav tm="100000">
                                          <p:val>
                                            <p:strVal val="#ppt_y"/>
                                          </p:val>
                                        </p:tav>
                                      </p:tavLst>
                                    </p:anim>
                                  </p:childTnLst>
                                </p:cTn>
                              </p:par>
                              <p:par>
                                <p:cTn id="103" presetID="39" presetClass="entr" presetSubtype="0" accel="100000" fill="hold" nodeType="withEffect">
                                  <p:stCondLst>
                                    <p:cond delay="0"/>
                                  </p:stCondLst>
                                  <p:childTnLst>
                                    <p:set>
                                      <p:cBhvr>
                                        <p:cTn id="104" dur="1" fill="hold">
                                          <p:stCondLst>
                                            <p:cond delay="0"/>
                                          </p:stCondLst>
                                        </p:cTn>
                                        <p:tgtEl>
                                          <p:spTgt spid="180227"/>
                                        </p:tgtEl>
                                        <p:attrNameLst>
                                          <p:attrName>style.visibility</p:attrName>
                                        </p:attrNameLst>
                                      </p:cBhvr>
                                      <p:to>
                                        <p:strVal val="visible"/>
                                      </p:to>
                                    </p:set>
                                    <p:anim calcmode="lin" valueType="num">
                                      <p:cBhvr>
                                        <p:cTn id="105" dur="500" fill="hold"/>
                                        <p:tgtEl>
                                          <p:spTgt spid="180227"/>
                                        </p:tgtEl>
                                        <p:attrNameLst>
                                          <p:attrName>ppt_h</p:attrName>
                                        </p:attrNameLst>
                                      </p:cBhvr>
                                      <p:tavLst>
                                        <p:tav tm="0">
                                          <p:val>
                                            <p:strVal val="#ppt_h/20"/>
                                          </p:val>
                                        </p:tav>
                                        <p:tav tm="50000">
                                          <p:val>
                                            <p:strVal val="#ppt_h/20"/>
                                          </p:val>
                                        </p:tav>
                                        <p:tav tm="100000">
                                          <p:val>
                                            <p:strVal val="#ppt_h"/>
                                          </p:val>
                                        </p:tav>
                                      </p:tavLst>
                                    </p:anim>
                                    <p:anim calcmode="lin" valueType="num">
                                      <p:cBhvr>
                                        <p:cTn id="106" dur="500" fill="hold"/>
                                        <p:tgtEl>
                                          <p:spTgt spid="180227"/>
                                        </p:tgtEl>
                                        <p:attrNameLst>
                                          <p:attrName>ppt_w</p:attrName>
                                        </p:attrNameLst>
                                      </p:cBhvr>
                                      <p:tavLst>
                                        <p:tav tm="0">
                                          <p:val>
                                            <p:strVal val="#ppt_w+.3"/>
                                          </p:val>
                                        </p:tav>
                                        <p:tav tm="50000">
                                          <p:val>
                                            <p:strVal val="#ppt_w+.3"/>
                                          </p:val>
                                        </p:tav>
                                        <p:tav tm="100000">
                                          <p:val>
                                            <p:strVal val="#ppt_w"/>
                                          </p:val>
                                        </p:tav>
                                      </p:tavLst>
                                    </p:anim>
                                    <p:anim calcmode="lin" valueType="num">
                                      <p:cBhvr>
                                        <p:cTn id="107" dur="500" fill="hold"/>
                                        <p:tgtEl>
                                          <p:spTgt spid="180227"/>
                                        </p:tgtEl>
                                        <p:attrNameLst>
                                          <p:attrName>ppt_x</p:attrName>
                                        </p:attrNameLst>
                                      </p:cBhvr>
                                      <p:tavLst>
                                        <p:tav tm="0">
                                          <p:val>
                                            <p:strVal val="#ppt_x-.3"/>
                                          </p:val>
                                        </p:tav>
                                        <p:tav tm="50000">
                                          <p:val>
                                            <p:strVal val="#ppt_x"/>
                                          </p:val>
                                        </p:tav>
                                        <p:tav tm="100000">
                                          <p:val>
                                            <p:strVal val="#ppt_x"/>
                                          </p:val>
                                        </p:tav>
                                      </p:tavLst>
                                    </p:anim>
                                    <p:anim calcmode="lin" valueType="num">
                                      <p:cBhvr>
                                        <p:cTn id="108" dur="500" fill="hold"/>
                                        <p:tgtEl>
                                          <p:spTgt spid="180227"/>
                                        </p:tgtEl>
                                        <p:attrNameLst>
                                          <p:attrName>ppt_y</p:attrName>
                                        </p:attrNameLst>
                                      </p:cBhvr>
                                      <p:tavLst>
                                        <p:tav tm="0">
                                          <p:val>
                                            <p:strVal val="#ppt_y"/>
                                          </p:val>
                                        </p:tav>
                                        <p:tav tm="100000">
                                          <p:val>
                                            <p:strVal val="#ppt_y"/>
                                          </p:val>
                                        </p:tav>
                                      </p:tavLst>
                                    </p:anim>
                                  </p:childTnLst>
                                </p:cTn>
                              </p:par>
                              <p:par>
                                <p:cTn id="109" presetID="39" presetClass="entr" presetSubtype="0" accel="100000"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 calcmode="lin" valueType="num">
                                      <p:cBhvr>
                                        <p:cTn id="111" dur="500" fill="hold"/>
                                        <p:tgtEl>
                                          <p:spTgt spid="13"/>
                                        </p:tgtEl>
                                        <p:attrNameLst>
                                          <p:attrName>ppt_h</p:attrName>
                                        </p:attrNameLst>
                                      </p:cBhvr>
                                      <p:tavLst>
                                        <p:tav tm="0">
                                          <p:val>
                                            <p:strVal val="#ppt_h/20"/>
                                          </p:val>
                                        </p:tav>
                                        <p:tav tm="50000">
                                          <p:val>
                                            <p:strVal val="#ppt_h/20"/>
                                          </p:val>
                                        </p:tav>
                                        <p:tav tm="100000">
                                          <p:val>
                                            <p:strVal val="#ppt_h"/>
                                          </p:val>
                                        </p:tav>
                                      </p:tavLst>
                                    </p:anim>
                                    <p:anim calcmode="lin" valueType="num">
                                      <p:cBhvr>
                                        <p:cTn id="112" dur="500" fill="hold"/>
                                        <p:tgtEl>
                                          <p:spTgt spid="13"/>
                                        </p:tgtEl>
                                        <p:attrNameLst>
                                          <p:attrName>ppt_w</p:attrName>
                                        </p:attrNameLst>
                                      </p:cBhvr>
                                      <p:tavLst>
                                        <p:tav tm="0">
                                          <p:val>
                                            <p:strVal val="#ppt_w+.3"/>
                                          </p:val>
                                        </p:tav>
                                        <p:tav tm="50000">
                                          <p:val>
                                            <p:strVal val="#ppt_w+.3"/>
                                          </p:val>
                                        </p:tav>
                                        <p:tav tm="100000">
                                          <p:val>
                                            <p:strVal val="#ppt_w"/>
                                          </p:val>
                                        </p:tav>
                                      </p:tavLst>
                                    </p:anim>
                                    <p:anim calcmode="lin" valueType="num">
                                      <p:cBhvr>
                                        <p:cTn id="113" dur="500" fill="hold"/>
                                        <p:tgtEl>
                                          <p:spTgt spid="13"/>
                                        </p:tgtEl>
                                        <p:attrNameLst>
                                          <p:attrName>ppt_x</p:attrName>
                                        </p:attrNameLst>
                                      </p:cBhvr>
                                      <p:tavLst>
                                        <p:tav tm="0">
                                          <p:val>
                                            <p:strVal val="#ppt_x-.3"/>
                                          </p:val>
                                        </p:tav>
                                        <p:tav tm="50000">
                                          <p:val>
                                            <p:strVal val="#ppt_x"/>
                                          </p:val>
                                        </p:tav>
                                        <p:tav tm="100000">
                                          <p:val>
                                            <p:strVal val="#ppt_x"/>
                                          </p:val>
                                        </p:tav>
                                      </p:tavLst>
                                    </p:anim>
                                    <p:anim calcmode="lin" valueType="num">
                                      <p:cBhvr>
                                        <p:cTn id="114" dur="500" fill="hold"/>
                                        <p:tgtEl>
                                          <p:spTgt spid="13"/>
                                        </p:tgtEl>
                                        <p:attrNameLst>
                                          <p:attrName>ppt_y</p:attrName>
                                        </p:attrNameLst>
                                      </p:cBhvr>
                                      <p:tavLst>
                                        <p:tav tm="0">
                                          <p:val>
                                            <p:strVal val="#ppt_y"/>
                                          </p:val>
                                        </p:tav>
                                        <p:tav tm="100000">
                                          <p:val>
                                            <p:strVal val="#ppt_y"/>
                                          </p:val>
                                        </p:tav>
                                      </p:tavLst>
                                    </p:anim>
                                  </p:childTnLst>
                                </p:cTn>
                              </p:par>
                              <p:par>
                                <p:cTn id="115" presetID="39" presetClass="entr" presetSubtype="0" accel="100000" fill="hold" nodeType="withEffect">
                                  <p:stCondLst>
                                    <p:cond delay="0"/>
                                  </p:stCondLst>
                                  <p:childTnLst>
                                    <p:set>
                                      <p:cBhvr>
                                        <p:cTn id="116" dur="1" fill="hold">
                                          <p:stCondLst>
                                            <p:cond delay="0"/>
                                          </p:stCondLst>
                                        </p:cTn>
                                        <p:tgtEl>
                                          <p:spTgt spid="180228"/>
                                        </p:tgtEl>
                                        <p:attrNameLst>
                                          <p:attrName>style.visibility</p:attrName>
                                        </p:attrNameLst>
                                      </p:cBhvr>
                                      <p:to>
                                        <p:strVal val="visible"/>
                                      </p:to>
                                    </p:set>
                                    <p:anim calcmode="lin" valueType="num">
                                      <p:cBhvr>
                                        <p:cTn id="117" dur="500" fill="hold"/>
                                        <p:tgtEl>
                                          <p:spTgt spid="180228"/>
                                        </p:tgtEl>
                                        <p:attrNameLst>
                                          <p:attrName>ppt_h</p:attrName>
                                        </p:attrNameLst>
                                      </p:cBhvr>
                                      <p:tavLst>
                                        <p:tav tm="0">
                                          <p:val>
                                            <p:strVal val="#ppt_h/20"/>
                                          </p:val>
                                        </p:tav>
                                        <p:tav tm="50000">
                                          <p:val>
                                            <p:strVal val="#ppt_h/20"/>
                                          </p:val>
                                        </p:tav>
                                        <p:tav tm="100000">
                                          <p:val>
                                            <p:strVal val="#ppt_h"/>
                                          </p:val>
                                        </p:tav>
                                      </p:tavLst>
                                    </p:anim>
                                    <p:anim calcmode="lin" valueType="num">
                                      <p:cBhvr>
                                        <p:cTn id="118" dur="500" fill="hold"/>
                                        <p:tgtEl>
                                          <p:spTgt spid="180228"/>
                                        </p:tgtEl>
                                        <p:attrNameLst>
                                          <p:attrName>ppt_w</p:attrName>
                                        </p:attrNameLst>
                                      </p:cBhvr>
                                      <p:tavLst>
                                        <p:tav tm="0">
                                          <p:val>
                                            <p:strVal val="#ppt_w+.3"/>
                                          </p:val>
                                        </p:tav>
                                        <p:tav tm="50000">
                                          <p:val>
                                            <p:strVal val="#ppt_w+.3"/>
                                          </p:val>
                                        </p:tav>
                                        <p:tav tm="100000">
                                          <p:val>
                                            <p:strVal val="#ppt_w"/>
                                          </p:val>
                                        </p:tav>
                                      </p:tavLst>
                                    </p:anim>
                                    <p:anim calcmode="lin" valueType="num">
                                      <p:cBhvr>
                                        <p:cTn id="119" dur="500" fill="hold"/>
                                        <p:tgtEl>
                                          <p:spTgt spid="180228"/>
                                        </p:tgtEl>
                                        <p:attrNameLst>
                                          <p:attrName>ppt_x</p:attrName>
                                        </p:attrNameLst>
                                      </p:cBhvr>
                                      <p:tavLst>
                                        <p:tav tm="0">
                                          <p:val>
                                            <p:strVal val="#ppt_x-.3"/>
                                          </p:val>
                                        </p:tav>
                                        <p:tav tm="50000">
                                          <p:val>
                                            <p:strVal val="#ppt_x"/>
                                          </p:val>
                                        </p:tav>
                                        <p:tav tm="100000">
                                          <p:val>
                                            <p:strVal val="#ppt_x"/>
                                          </p:val>
                                        </p:tav>
                                      </p:tavLst>
                                    </p:anim>
                                    <p:anim calcmode="lin" valueType="num">
                                      <p:cBhvr>
                                        <p:cTn id="120" dur="500" fill="hold"/>
                                        <p:tgtEl>
                                          <p:spTgt spid="180228"/>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9" presetClass="entr" presetSubtype="0" accel="100000" fill="hold" nodeType="clickEffect">
                                  <p:stCondLst>
                                    <p:cond delay="0"/>
                                  </p:stCondLst>
                                  <p:childTnLst>
                                    <p:set>
                                      <p:cBhvr>
                                        <p:cTn id="124" dur="1" fill="hold">
                                          <p:stCondLst>
                                            <p:cond delay="0"/>
                                          </p:stCondLst>
                                        </p:cTn>
                                        <p:tgtEl>
                                          <p:spTgt spid="180226"/>
                                        </p:tgtEl>
                                        <p:attrNameLst>
                                          <p:attrName>style.visibility</p:attrName>
                                        </p:attrNameLst>
                                      </p:cBhvr>
                                      <p:to>
                                        <p:strVal val="visible"/>
                                      </p:to>
                                    </p:set>
                                    <p:anim calcmode="lin" valueType="num">
                                      <p:cBhvr>
                                        <p:cTn id="125" dur="500" fill="hold"/>
                                        <p:tgtEl>
                                          <p:spTgt spid="180226"/>
                                        </p:tgtEl>
                                        <p:attrNameLst>
                                          <p:attrName>ppt_h</p:attrName>
                                        </p:attrNameLst>
                                      </p:cBhvr>
                                      <p:tavLst>
                                        <p:tav tm="0">
                                          <p:val>
                                            <p:strVal val="#ppt_h/20"/>
                                          </p:val>
                                        </p:tav>
                                        <p:tav tm="50000">
                                          <p:val>
                                            <p:strVal val="#ppt_h/20"/>
                                          </p:val>
                                        </p:tav>
                                        <p:tav tm="100000">
                                          <p:val>
                                            <p:strVal val="#ppt_h"/>
                                          </p:val>
                                        </p:tav>
                                      </p:tavLst>
                                    </p:anim>
                                    <p:anim calcmode="lin" valueType="num">
                                      <p:cBhvr>
                                        <p:cTn id="126" dur="500" fill="hold"/>
                                        <p:tgtEl>
                                          <p:spTgt spid="180226"/>
                                        </p:tgtEl>
                                        <p:attrNameLst>
                                          <p:attrName>ppt_w</p:attrName>
                                        </p:attrNameLst>
                                      </p:cBhvr>
                                      <p:tavLst>
                                        <p:tav tm="0">
                                          <p:val>
                                            <p:strVal val="#ppt_w+.3"/>
                                          </p:val>
                                        </p:tav>
                                        <p:tav tm="50000">
                                          <p:val>
                                            <p:strVal val="#ppt_w+.3"/>
                                          </p:val>
                                        </p:tav>
                                        <p:tav tm="100000">
                                          <p:val>
                                            <p:strVal val="#ppt_w"/>
                                          </p:val>
                                        </p:tav>
                                      </p:tavLst>
                                    </p:anim>
                                    <p:anim calcmode="lin" valueType="num">
                                      <p:cBhvr>
                                        <p:cTn id="127" dur="500" fill="hold"/>
                                        <p:tgtEl>
                                          <p:spTgt spid="180226"/>
                                        </p:tgtEl>
                                        <p:attrNameLst>
                                          <p:attrName>ppt_x</p:attrName>
                                        </p:attrNameLst>
                                      </p:cBhvr>
                                      <p:tavLst>
                                        <p:tav tm="0">
                                          <p:val>
                                            <p:strVal val="#ppt_x-.3"/>
                                          </p:val>
                                        </p:tav>
                                        <p:tav tm="50000">
                                          <p:val>
                                            <p:strVal val="#ppt_x"/>
                                          </p:val>
                                        </p:tav>
                                        <p:tav tm="100000">
                                          <p:val>
                                            <p:strVal val="#ppt_x"/>
                                          </p:val>
                                        </p:tav>
                                      </p:tavLst>
                                    </p:anim>
                                    <p:anim calcmode="lin" valueType="num">
                                      <p:cBhvr>
                                        <p:cTn id="128" dur="500" fill="hold"/>
                                        <p:tgtEl>
                                          <p:spTgt spid="180226"/>
                                        </p:tgtEl>
                                        <p:attrNameLst>
                                          <p:attrName>ppt_y</p:attrName>
                                        </p:attrNameLst>
                                      </p:cBhvr>
                                      <p:tavLst>
                                        <p:tav tm="0">
                                          <p:val>
                                            <p:strVal val="#ppt_y"/>
                                          </p:val>
                                        </p:tav>
                                        <p:tav tm="100000">
                                          <p:val>
                                            <p:strVal val="#ppt_y"/>
                                          </p:val>
                                        </p:tav>
                                      </p:tavLst>
                                    </p:anim>
                                  </p:childTnLst>
                                </p:cTn>
                              </p:par>
                              <p:par>
                                <p:cTn id="129" presetID="39" presetClass="entr" presetSubtype="0" accel="100000" fill="hold" grpId="0" nodeType="withEffect">
                                  <p:stCondLst>
                                    <p:cond delay="0"/>
                                  </p:stCondLst>
                                  <p:childTnLst>
                                    <p:set>
                                      <p:cBhvr>
                                        <p:cTn id="130" dur="1" fill="hold">
                                          <p:stCondLst>
                                            <p:cond delay="0"/>
                                          </p:stCondLst>
                                        </p:cTn>
                                        <p:tgtEl>
                                          <p:spTgt spid="10"/>
                                        </p:tgtEl>
                                        <p:attrNameLst>
                                          <p:attrName>style.visibility</p:attrName>
                                        </p:attrNameLst>
                                      </p:cBhvr>
                                      <p:to>
                                        <p:strVal val="visible"/>
                                      </p:to>
                                    </p:set>
                                    <p:anim calcmode="lin" valueType="num">
                                      <p:cBhvr>
                                        <p:cTn id="131" dur="500" fill="hold"/>
                                        <p:tgtEl>
                                          <p:spTgt spid="10"/>
                                        </p:tgtEl>
                                        <p:attrNameLst>
                                          <p:attrName>ppt_h</p:attrName>
                                        </p:attrNameLst>
                                      </p:cBhvr>
                                      <p:tavLst>
                                        <p:tav tm="0">
                                          <p:val>
                                            <p:strVal val="#ppt_h/20"/>
                                          </p:val>
                                        </p:tav>
                                        <p:tav tm="50000">
                                          <p:val>
                                            <p:strVal val="#ppt_h/20"/>
                                          </p:val>
                                        </p:tav>
                                        <p:tav tm="100000">
                                          <p:val>
                                            <p:strVal val="#ppt_h"/>
                                          </p:val>
                                        </p:tav>
                                      </p:tavLst>
                                    </p:anim>
                                    <p:anim calcmode="lin" valueType="num">
                                      <p:cBhvr>
                                        <p:cTn id="132" dur="500" fill="hold"/>
                                        <p:tgtEl>
                                          <p:spTgt spid="10"/>
                                        </p:tgtEl>
                                        <p:attrNameLst>
                                          <p:attrName>ppt_w</p:attrName>
                                        </p:attrNameLst>
                                      </p:cBhvr>
                                      <p:tavLst>
                                        <p:tav tm="0">
                                          <p:val>
                                            <p:strVal val="#ppt_w+.3"/>
                                          </p:val>
                                        </p:tav>
                                        <p:tav tm="50000">
                                          <p:val>
                                            <p:strVal val="#ppt_w+.3"/>
                                          </p:val>
                                        </p:tav>
                                        <p:tav tm="100000">
                                          <p:val>
                                            <p:strVal val="#ppt_w"/>
                                          </p:val>
                                        </p:tav>
                                      </p:tavLst>
                                    </p:anim>
                                    <p:anim calcmode="lin" valueType="num">
                                      <p:cBhvr>
                                        <p:cTn id="133" dur="500" fill="hold"/>
                                        <p:tgtEl>
                                          <p:spTgt spid="10"/>
                                        </p:tgtEl>
                                        <p:attrNameLst>
                                          <p:attrName>ppt_x</p:attrName>
                                        </p:attrNameLst>
                                      </p:cBhvr>
                                      <p:tavLst>
                                        <p:tav tm="0">
                                          <p:val>
                                            <p:strVal val="#ppt_x-.3"/>
                                          </p:val>
                                        </p:tav>
                                        <p:tav tm="50000">
                                          <p:val>
                                            <p:strVal val="#ppt_x"/>
                                          </p:val>
                                        </p:tav>
                                        <p:tav tm="100000">
                                          <p:val>
                                            <p:strVal val="#ppt_x"/>
                                          </p:val>
                                        </p:tav>
                                      </p:tavLst>
                                    </p:anim>
                                    <p:anim calcmode="lin" valueType="num">
                                      <p:cBhvr>
                                        <p:cTn id="134" dur="500" fill="hold"/>
                                        <p:tgtEl>
                                          <p:spTgt spid="10"/>
                                        </p:tgtEl>
                                        <p:attrNameLst>
                                          <p:attrName>ppt_y</p:attrName>
                                        </p:attrNameLst>
                                      </p:cBhvr>
                                      <p:tavLst>
                                        <p:tav tm="0">
                                          <p:val>
                                            <p:strVal val="#ppt_y"/>
                                          </p:val>
                                        </p:tav>
                                        <p:tav tm="100000">
                                          <p:val>
                                            <p:strVal val="#ppt_y"/>
                                          </p:val>
                                        </p:tav>
                                      </p:tavLst>
                                    </p:anim>
                                  </p:childTnLst>
                                </p:cTn>
                              </p:par>
                              <p:par>
                                <p:cTn id="135" presetID="39" presetClass="entr" presetSubtype="0" accel="100000" fill="hold" nodeType="withEffect">
                                  <p:stCondLst>
                                    <p:cond delay="0"/>
                                  </p:stCondLst>
                                  <p:childTnLst>
                                    <p:set>
                                      <p:cBhvr>
                                        <p:cTn id="136" dur="1" fill="hold">
                                          <p:stCondLst>
                                            <p:cond delay="0"/>
                                          </p:stCondLst>
                                        </p:cTn>
                                        <p:tgtEl>
                                          <p:spTgt spid="180229"/>
                                        </p:tgtEl>
                                        <p:attrNameLst>
                                          <p:attrName>style.visibility</p:attrName>
                                        </p:attrNameLst>
                                      </p:cBhvr>
                                      <p:to>
                                        <p:strVal val="visible"/>
                                      </p:to>
                                    </p:set>
                                    <p:anim calcmode="lin" valueType="num">
                                      <p:cBhvr>
                                        <p:cTn id="137" dur="500" fill="hold"/>
                                        <p:tgtEl>
                                          <p:spTgt spid="180229"/>
                                        </p:tgtEl>
                                        <p:attrNameLst>
                                          <p:attrName>ppt_h</p:attrName>
                                        </p:attrNameLst>
                                      </p:cBhvr>
                                      <p:tavLst>
                                        <p:tav tm="0">
                                          <p:val>
                                            <p:strVal val="#ppt_h/20"/>
                                          </p:val>
                                        </p:tav>
                                        <p:tav tm="50000">
                                          <p:val>
                                            <p:strVal val="#ppt_h/20"/>
                                          </p:val>
                                        </p:tav>
                                        <p:tav tm="100000">
                                          <p:val>
                                            <p:strVal val="#ppt_h"/>
                                          </p:val>
                                        </p:tav>
                                      </p:tavLst>
                                    </p:anim>
                                    <p:anim calcmode="lin" valueType="num">
                                      <p:cBhvr>
                                        <p:cTn id="138" dur="500" fill="hold"/>
                                        <p:tgtEl>
                                          <p:spTgt spid="180229"/>
                                        </p:tgtEl>
                                        <p:attrNameLst>
                                          <p:attrName>ppt_w</p:attrName>
                                        </p:attrNameLst>
                                      </p:cBhvr>
                                      <p:tavLst>
                                        <p:tav tm="0">
                                          <p:val>
                                            <p:strVal val="#ppt_w+.3"/>
                                          </p:val>
                                        </p:tav>
                                        <p:tav tm="50000">
                                          <p:val>
                                            <p:strVal val="#ppt_w+.3"/>
                                          </p:val>
                                        </p:tav>
                                        <p:tav tm="100000">
                                          <p:val>
                                            <p:strVal val="#ppt_w"/>
                                          </p:val>
                                        </p:tav>
                                      </p:tavLst>
                                    </p:anim>
                                    <p:anim calcmode="lin" valueType="num">
                                      <p:cBhvr>
                                        <p:cTn id="139" dur="500" fill="hold"/>
                                        <p:tgtEl>
                                          <p:spTgt spid="180229"/>
                                        </p:tgtEl>
                                        <p:attrNameLst>
                                          <p:attrName>ppt_x</p:attrName>
                                        </p:attrNameLst>
                                      </p:cBhvr>
                                      <p:tavLst>
                                        <p:tav tm="0">
                                          <p:val>
                                            <p:strVal val="#ppt_x-.3"/>
                                          </p:val>
                                        </p:tav>
                                        <p:tav tm="50000">
                                          <p:val>
                                            <p:strVal val="#ppt_x"/>
                                          </p:val>
                                        </p:tav>
                                        <p:tav tm="100000">
                                          <p:val>
                                            <p:strVal val="#ppt_x"/>
                                          </p:val>
                                        </p:tav>
                                      </p:tavLst>
                                    </p:anim>
                                    <p:anim calcmode="lin" valueType="num">
                                      <p:cBhvr>
                                        <p:cTn id="140" dur="500" fill="hold"/>
                                        <p:tgtEl>
                                          <p:spTgt spid="180229"/>
                                        </p:tgtEl>
                                        <p:attrNameLst>
                                          <p:attrName>ppt_y</p:attrName>
                                        </p:attrNameLst>
                                      </p:cBhvr>
                                      <p:tavLst>
                                        <p:tav tm="0">
                                          <p:val>
                                            <p:strVal val="#ppt_y"/>
                                          </p:val>
                                        </p:tav>
                                        <p:tav tm="100000">
                                          <p:val>
                                            <p:strVal val="#ppt_y"/>
                                          </p:val>
                                        </p:tav>
                                      </p:tavLst>
                                    </p:anim>
                                  </p:childTnLst>
                                </p:cTn>
                              </p:par>
                              <p:par>
                                <p:cTn id="141" presetID="39" presetClass="entr" presetSubtype="0" accel="100000" fill="hold" nodeType="withEffect">
                                  <p:stCondLst>
                                    <p:cond delay="0"/>
                                  </p:stCondLst>
                                  <p:childTnLst>
                                    <p:set>
                                      <p:cBhvr>
                                        <p:cTn id="142" dur="1" fill="hold">
                                          <p:stCondLst>
                                            <p:cond delay="0"/>
                                          </p:stCondLst>
                                        </p:cTn>
                                        <p:tgtEl>
                                          <p:spTgt spid="180230"/>
                                        </p:tgtEl>
                                        <p:attrNameLst>
                                          <p:attrName>style.visibility</p:attrName>
                                        </p:attrNameLst>
                                      </p:cBhvr>
                                      <p:to>
                                        <p:strVal val="visible"/>
                                      </p:to>
                                    </p:set>
                                    <p:anim calcmode="lin" valueType="num">
                                      <p:cBhvr>
                                        <p:cTn id="143" dur="500" fill="hold"/>
                                        <p:tgtEl>
                                          <p:spTgt spid="180230"/>
                                        </p:tgtEl>
                                        <p:attrNameLst>
                                          <p:attrName>ppt_h</p:attrName>
                                        </p:attrNameLst>
                                      </p:cBhvr>
                                      <p:tavLst>
                                        <p:tav tm="0">
                                          <p:val>
                                            <p:strVal val="#ppt_h/20"/>
                                          </p:val>
                                        </p:tav>
                                        <p:tav tm="50000">
                                          <p:val>
                                            <p:strVal val="#ppt_h/20"/>
                                          </p:val>
                                        </p:tav>
                                        <p:tav tm="100000">
                                          <p:val>
                                            <p:strVal val="#ppt_h"/>
                                          </p:val>
                                        </p:tav>
                                      </p:tavLst>
                                    </p:anim>
                                    <p:anim calcmode="lin" valueType="num">
                                      <p:cBhvr>
                                        <p:cTn id="144" dur="500" fill="hold"/>
                                        <p:tgtEl>
                                          <p:spTgt spid="180230"/>
                                        </p:tgtEl>
                                        <p:attrNameLst>
                                          <p:attrName>ppt_w</p:attrName>
                                        </p:attrNameLst>
                                      </p:cBhvr>
                                      <p:tavLst>
                                        <p:tav tm="0">
                                          <p:val>
                                            <p:strVal val="#ppt_w+.3"/>
                                          </p:val>
                                        </p:tav>
                                        <p:tav tm="50000">
                                          <p:val>
                                            <p:strVal val="#ppt_w+.3"/>
                                          </p:val>
                                        </p:tav>
                                        <p:tav tm="100000">
                                          <p:val>
                                            <p:strVal val="#ppt_w"/>
                                          </p:val>
                                        </p:tav>
                                      </p:tavLst>
                                    </p:anim>
                                    <p:anim calcmode="lin" valueType="num">
                                      <p:cBhvr>
                                        <p:cTn id="145" dur="500" fill="hold"/>
                                        <p:tgtEl>
                                          <p:spTgt spid="180230"/>
                                        </p:tgtEl>
                                        <p:attrNameLst>
                                          <p:attrName>ppt_x</p:attrName>
                                        </p:attrNameLst>
                                      </p:cBhvr>
                                      <p:tavLst>
                                        <p:tav tm="0">
                                          <p:val>
                                            <p:strVal val="#ppt_x-.3"/>
                                          </p:val>
                                        </p:tav>
                                        <p:tav tm="50000">
                                          <p:val>
                                            <p:strVal val="#ppt_x"/>
                                          </p:val>
                                        </p:tav>
                                        <p:tav tm="100000">
                                          <p:val>
                                            <p:strVal val="#ppt_x"/>
                                          </p:val>
                                        </p:tav>
                                      </p:tavLst>
                                    </p:anim>
                                    <p:anim calcmode="lin" valueType="num">
                                      <p:cBhvr>
                                        <p:cTn id="146" dur="500" fill="hold"/>
                                        <p:tgtEl>
                                          <p:spTgt spid="180230"/>
                                        </p:tgtEl>
                                        <p:attrNameLst>
                                          <p:attrName>ppt_y</p:attrName>
                                        </p:attrNameLst>
                                      </p:cBhvr>
                                      <p:tavLst>
                                        <p:tav tm="0">
                                          <p:val>
                                            <p:strVal val="#ppt_y"/>
                                          </p:val>
                                        </p:tav>
                                        <p:tav tm="100000">
                                          <p:val>
                                            <p:strVal val="#ppt_y"/>
                                          </p:val>
                                        </p:tav>
                                      </p:tavLst>
                                    </p:anim>
                                  </p:childTnLst>
                                </p:cTn>
                              </p:par>
                              <p:par>
                                <p:cTn id="147" presetID="39" presetClass="entr" presetSubtype="0" accel="100000" fill="hold" grpId="0" nodeType="withEffect">
                                  <p:stCondLst>
                                    <p:cond delay="0"/>
                                  </p:stCondLst>
                                  <p:childTnLst>
                                    <p:set>
                                      <p:cBhvr>
                                        <p:cTn id="148" dur="1" fill="hold">
                                          <p:stCondLst>
                                            <p:cond delay="0"/>
                                          </p:stCondLst>
                                        </p:cTn>
                                        <p:tgtEl>
                                          <p:spTgt spid="20"/>
                                        </p:tgtEl>
                                        <p:attrNameLst>
                                          <p:attrName>style.visibility</p:attrName>
                                        </p:attrNameLst>
                                      </p:cBhvr>
                                      <p:to>
                                        <p:strVal val="visible"/>
                                      </p:to>
                                    </p:set>
                                    <p:anim calcmode="lin" valueType="num">
                                      <p:cBhvr>
                                        <p:cTn id="149" dur="500" fill="hold"/>
                                        <p:tgtEl>
                                          <p:spTgt spid="20"/>
                                        </p:tgtEl>
                                        <p:attrNameLst>
                                          <p:attrName>ppt_h</p:attrName>
                                        </p:attrNameLst>
                                      </p:cBhvr>
                                      <p:tavLst>
                                        <p:tav tm="0">
                                          <p:val>
                                            <p:strVal val="#ppt_h/20"/>
                                          </p:val>
                                        </p:tav>
                                        <p:tav tm="50000">
                                          <p:val>
                                            <p:strVal val="#ppt_h/20"/>
                                          </p:val>
                                        </p:tav>
                                        <p:tav tm="100000">
                                          <p:val>
                                            <p:strVal val="#ppt_h"/>
                                          </p:val>
                                        </p:tav>
                                      </p:tavLst>
                                    </p:anim>
                                    <p:anim calcmode="lin" valueType="num">
                                      <p:cBhvr>
                                        <p:cTn id="150" dur="500" fill="hold"/>
                                        <p:tgtEl>
                                          <p:spTgt spid="20"/>
                                        </p:tgtEl>
                                        <p:attrNameLst>
                                          <p:attrName>ppt_w</p:attrName>
                                        </p:attrNameLst>
                                      </p:cBhvr>
                                      <p:tavLst>
                                        <p:tav tm="0">
                                          <p:val>
                                            <p:strVal val="#ppt_w+.3"/>
                                          </p:val>
                                        </p:tav>
                                        <p:tav tm="50000">
                                          <p:val>
                                            <p:strVal val="#ppt_w+.3"/>
                                          </p:val>
                                        </p:tav>
                                        <p:tav tm="100000">
                                          <p:val>
                                            <p:strVal val="#ppt_w"/>
                                          </p:val>
                                        </p:tav>
                                      </p:tavLst>
                                    </p:anim>
                                    <p:anim calcmode="lin" valueType="num">
                                      <p:cBhvr>
                                        <p:cTn id="151" dur="500" fill="hold"/>
                                        <p:tgtEl>
                                          <p:spTgt spid="20"/>
                                        </p:tgtEl>
                                        <p:attrNameLst>
                                          <p:attrName>ppt_x</p:attrName>
                                        </p:attrNameLst>
                                      </p:cBhvr>
                                      <p:tavLst>
                                        <p:tav tm="0">
                                          <p:val>
                                            <p:strVal val="#ppt_x-.3"/>
                                          </p:val>
                                        </p:tav>
                                        <p:tav tm="50000">
                                          <p:val>
                                            <p:strVal val="#ppt_x"/>
                                          </p:val>
                                        </p:tav>
                                        <p:tav tm="100000">
                                          <p:val>
                                            <p:strVal val="#ppt_x"/>
                                          </p:val>
                                        </p:tav>
                                      </p:tavLst>
                                    </p:anim>
                                    <p:anim calcmode="lin" valueType="num">
                                      <p:cBhvr>
                                        <p:cTn id="15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animBg="1"/>
      <p:bldP spid="19" grpId="0" animBg="1"/>
      <p:bldP spid="20" grpId="0" animBg="1"/>
      <p:bldP spid="21" grpId="0" animBg="1"/>
      <p:bldP spid="21" grpId="1" animBg="1"/>
      <p:bldP spid="22" grpId="0" animBg="1"/>
      <p:bldP spid="22" grpId="1" animBg="1"/>
      <p:bldP spid="32" grpId="0" animBg="1"/>
      <p:bldP spid="3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457200"/>
            <a:ext cx="7772400" cy="1143000"/>
          </a:xfrm>
        </p:spPr>
        <p:txBody>
          <a:bodyPr/>
          <a:lstStyle/>
          <a:p>
            <a:pPr eaLnBrk="1" hangingPunct="1"/>
            <a:r>
              <a:rPr lang="en-US" altLang="zh-CN" dirty="0" smtClean="0">
                <a:ea typeface="ＭＳ Ｐゴシック" pitchFamily="40" charset="-128"/>
              </a:rPr>
              <a:t>Von Neumann Architecture</a:t>
            </a:r>
          </a:p>
        </p:txBody>
      </p:sp>
      <p:sp>
        <p:nvSpPr>
          <p:cNvPr id="62467" name="Rectangle 3"/>
          <p:cNvSpPr>
            <a:spLocks noGrp="1" noChangeArrowheads="1"/>
          </p:cNvSpPr>
          <p:nvPr>
            <p:ph idx="1"/>
          </p:nvPr>
        </p:nvSpPr>
        <p:spPr>
          <a:xfrm>
            <a:off x="228600" y="1524000"/>
            <a:ext cx="5943600" cy="5029200"/>
          </a:xfrm>
        </p:spPr>
        <p:txBody>
          <a:bodyPr>
            <a:normAutofit lnSpcReduction="10000"/>
          </a:bodyPr>
          <a:lstStyle/>
          <a:p>
            <a:pPr eaLnBrk="1" hangingPunct="1"/>
            <a:r>
              <a:rPr lang="en-US" altLang="zh-CN" dirty="0" smtClean="0">
                <a:ea typeface="ＭＳ Ｐゴシック" pitchFamily="40" charset="-128"/>
              </a:rPr>
              <a:t>John Von Neumann, mathematician, physicist, chemist, computer scientist,… at Princeton</a:t>
            </a:r>
          </a:p>
          <a:p>
            <a:pPr eaLnBrk="1" hangingPunct="1"/>
            <a:r>
              <a:rPr lang="en-US" altLang="zh-CN" dirty="0" smtClean="0">
                <a:solidFill>
                  <a:schemeClr val="accent6">
                    <a:lumMod val="75000"/>
                  </a:schemeClr>
                </a:solidFill>
                <a:ea typeface="ＭＳ Ｐゴシック" pitchFamily="40" charset="-128"/>
              </a:rPr>
              <a:t>worked on ENIAC</a:t>
            </a:r>
          </a:p>
          <a:p>
            <a:pPr eaLnBrk="1" hangingPunct="1"/>
            <a:r>
              <a:rPr lang="en-US" altLang="zh-CN" dirty="0" smtClean="0">
                <a:ea typeface="ＭＳ Ｐゴシック" pitchFamily="40" charset="-128"/>
              </a:rPr>
              <a:t>realized shortcoming</a:t>
            </a:r>
          </a:p>
          <a:p>
            <a:pPr eaLnBrk="1" hangingPunct="1"/>
            <a:r>
              <a:rPr lang="en-US" altLang="zh-CN" dirty="0" smtClean="0">
                <a:ea typeface="ＭＳ Ｐゴシック" pitchFamily="40" charset="-128"/>
              </a:rPr>
              <a:t>Key idea:  </a:t>
            </a:r>
          </a:p>
          <a:p>
            <a:pPr lvl="1" eaLnBrk="1" hangingPunct="1"/>
            <a:r>
              <a:rPr lang="en-US" altLang="zh-CN" sz="2400" b="1" dirty="0" smtClean="0">
                <a:solidFill>
                  <a:srgbClr val="0070C0"/>
                </a:solidFill>
                <a:ea typeface="ＭＳ Ｐゴシック" pitchFamily="40" charset="-128"/>
              </a:rPr>
              <a:t>encode instructions as binary values and store in memory along with data</a:t>
            </a:r>
          </a:p>
          <a:p>
            <a:pPr lvl="1" eaLnBrk="1" hangingPunct="1"/>
            <a:r>
              <a:rPr lang="en-US" altLang="zh-CN" sz="2400" b="1" dirty="0" smtClean="0">
                <a:solidFill>
                  <a:srgbClr val="0070C0"/>
                </a:solidFill>
                <a:ea typeface="ＭＳ Ｐゴシック" pitchFamily="40" charset="-128"/>
              </a:rPr>
              <a:t>To change program, rewrite sequence of instructions</a:t>
            </a:r>
            <a:endParaRPr lang="en-US" altLang="zh-CN" b="1" dirty="0" smtClean="0">
              <a:solidFill>
                <a:srgbClr val="0070C0"/>
              </a:solidFill>
              <a:ea typeface="ＭＳ Ｐゴシック" pitchFamily="40" charset="-128"/>
            </a:endParaRPr>
          </a:p>
        </p:txBody>
      </p:sp>
      <p:sp>
        <p:nvSpPr>
          <p:cNvPr id="62468" name="Slide Number Placeholder 5"/>
          <p:cNvSpPr>
            <a:spLocks noGrp="1"/>
          </p:cNvSpPr>
          <p:nvPr>
            <p:ph type="sldNum" sz="quarter" idx="12"/>
          </p:nvPr>
        </p:nvSpPr>
        <p:spPr bwMode="auto">
          <a:noFill/>
          <a:ln>
            <a:miter lim="800000"/>
            <a:headEnd/>
            <a:tailEnd/>
          </a:ln>
        </p:spPr>
        <p:txBody>
          <a:bodyPr/>
          <a:lstStyle/>
          <a:p>
            <a:fld id="{C2B22306-10C2-4F00-94D0-BC4D6FC79DEF}" type="slidenum">
              <a:rPr lang="en-US" altLang="zh-CN"/>
              <a:pPr/>
              <a:t>30</a:t>
            </a:fld>
            <a:endParaRPr lang="en-US" altLang="zh-CN"/>
          </a:p>
        </p:txBody>
      </p:sp>
      <p:sp>
        <p:nvSpPr>
          <p:cNvPr id="62469" name="AutoShape 4"/>
          <p:cNvSpPr>
            <a:spLocks noChangeArrowheads="1"/>
          </p:cNvSpPr>
          <p:nvPr/>
        </p:nvSpPr>
        <p:spPr bwMode="auto">
          <a:xfrm>
            <a:off x="533400" y="4343400"/>
            <a:ext cx="5638800" cy="2286000"/>
          </a:xfrm>
          <a:prstGeom prst="roundRect">
            <a:avLst>
              <a:gd name="adj" fmla="val 16667"/>
            </a:avLst>
          </a:prstGeom>
          <a:noFill/>
          <a:ln w="34925">
            <a:solidFill>
              <a:srgbClr val="FF6600"/>
            </a:solidFill>
            <a:round/>
            <a:headEnd/>
            <a:tailEnd/>
          </a:ln>
        </p:spPr>
        <p:txBody>
          <a:bodyPr wrap="none" anchor="ctr"/>
          <a:lstStyle/>
          <a:p>
            <a:pPr eaLnBrk="0" hangingPunct="0"/>
            <a:endParaRPr lang="zh-CN" altLang="zh-CN"/>
          </a:p>
        </p:txBody>
      </p:sp>
      <p:pic>
        <p:nvPicPr>
          <p:cNvPr id="62470" name="Picture 6"/>
          <p:cNvPicPr>
            <a:picLocks noChangeAspect="1" noChangeArrowheads="1"/>
          </p:cNvPicPr>
          <p:nvPr/>
        </p:nvPicPr>
        <p:blipFill>
          <a:blip r:embed="rId3" cstate="print"/>
          <a:srcRect/>
          <a:stretch>
            <a:fillRect/>
          </a:stretch>
        </p:blipFill>
        <p:spPr bwMode="auto">
          <a:xfrm>
            <a:off x="6781800" y="1447800"/>
            <a:ext cx="1804988" cy="2120900"/>
          </a:xfrm>
          <a:prstGeom prst="rect">
            <a:avLst/>
          </a:prstGeom>
          <a:noFill/>
          <a:ln w="9525">
            <a:noFill/>
            <a:miter lim="800000"/>
            <a:headEnd/>
            <a:tailEnd/>
          </a:ln>
        </p:spPr>
      </p:pic>
      <p:sp>
        <p:nvSpPr>
          <p:cNvPr id="62471" name="Text Box 7"/>
          <p:cNvSpPr txBox="1">
            <a:spLocks noChangeArrowheads="1"/>
          </p:cNvSpPr>
          <p:nvPr/>
        </p:nvSpPr>
        <p:spPr bwMode="auto">
          <a:xfrm>
            <a:off x="6346825" y="3657600"/>
            <a:ext cx="2797175" cy="336550"/>
          </a:xfrm>
          <a:prstGeom prst="rect">
            <a:avLst/>
          </a:prstGeom>
          <a:noFill/>
          <a:ln w="9525">
            <a:noFill/>
            <a:miter lim="800000"/>
            <a:headEnd/>
            <a:tailEnd/>
          </a:ln>
        </p:spPr>
        <p:txBody>
          <a:bodyPr>
            <a:spAutoFit/>
          </a:bodyPr>
          <a:lstStyle/>
          <a:p>
            <a:pPr eaLnBrk="0" hangingPunct="0">
              <a:spcBef>
                <a:spcPct val="50000"/>
              </a:spcBef>
            </a:pPr>
            <a:r>
              <a:rPr lang="en-US" altLang="zh-CN" sz="1600" i="1"/>
              <a:t>fig from mathdl.maa.org</a:t>
            </a:r>
          </a:p>
        </p:txBody>
      </p:sp>
      <p:sp>
        <p:nvSpPr>
          <p:cNvPr id="62473" name="Text Box 9"/>
          <p:cNvSpPr txBox="1">
            <a:spLocks noChangeArrowheads="1"/>
          </p:cNvSpPr>
          <p:nvPr/>
        </p:nvSpPr>
        <p:spPr bwMode="auto">
          <a:xfrm>
            <a:off x="6096000" y="6353175"/>
            <a:ext cx="3048000" cy="581025"/>
          </a:xfrm>
          <a:prstGeom prst="rect">
            <a:avLst/>
          </a:prstGeom>
          <a:noFill/>
          <a:ln w="9525">
            <a:noFill/>
            <a:miter lim="800000"/>
            <a:headEnd/>
            <a:tailEnd/>
          </a:ln>
        </p:spPr>
        <p:txBody>
          <a:bodyPr>
            <a:spAutoFit/>
          </a:bodyPr>
          <a:lstStyle/>
          <a:p>
            <a:pPr eaLnBrk="0" hangingPunct="0">
              <a:spcBef>
                <a:spcPct val="50000"/>
              </a:spcBef>
            </a:pPr>
            <a:r>
              <a:rPr lang="en-US" altLang="zh-CN" sz="1600" i="1" dirty="0"/>
              <a:t>fig from cs.cmu.edu/ref/</a:t>
            </a:r>
            <a:r>
              <a:rPr lang="en-US" altLang="zh-CN" sz="1600" i="1" dirty="0" err="1"/>
              <a:t>pgss</a:t>
            </a:r>
            <a:r>
              <a:rPr lang="en-US" altLang="zh-CN" sz="1600" i="1" dirty="0"/>
              <a:t>/lecture/11</a:t>
            </a:r>
          </a:p>
        </p:txBody>
      </p:sp>
      <p:pic>
        <p:nvPicPr>
          <p:cNvPr id="10" name="Picture 8" descr="vonNeumannArch"/>
          <p:cNvPicPr>
            <a:picLocks noChangeAspect="1" noChangeArrowheads="1"/>
          </p:cNvPicPr>
          <p:nvPr/>
        </p:nvPicPr>
        <p:blipFill>
          <a:blip r:embed="rId4" cstate="print"/>
          <a:srcRect/>
          <a:stretch>
            <a:fillRect/>
          </a:stretch>
        </p:blipFill>
        <p:spPr bwMode="auto">
          <a:xfrm>
            <a:off x="5867962" y="4295775"/>
            <a:ext cx="3276038" cy="1981200"/>
          </a:xfrm>
          <a:prstGeom prst="rect">
            <a:avLst/>
          </a:prstGeom>
          <a:noFill/>
          <a:ln w="9525">
            <a:noFill/>
            <a:miter lim="800000"/>
            <a:headEnd/>
            <a:tailEnd/>
          </a:ln>
        </p:spPr>
      </p:pic>
      <p:sp>
        <p:nvSpPr>
          <p:cNvPr id="11" name="Footer Placeholder 10"/>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200"/>
            <a:ext cx="8358214" cy="654032"/>
          </a:xfrm>
          <a:solidFill>
            <a:srgbClr val="92D050"/>
          </a:solidFill>
        </p:spPr>
        <p:txBody>
          <a:bodyPr>
            <a:normAutofit fontScale="90000"/>
          </a:bodyPr>
          <a:lstStyle/>
          <a:p>
            <a:r>
              <a:rPr lang="en-US" altLang="zh-CN" dirty="0" smtClean="0"/>
              <a:t>Three persons</a:t>
            </a:r>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31</a:t>
            </a:fld>
            <a:endParaRPr lang="zh-CN" altLang="en-US"/>
          </a:p>
        </p:txBody>
      </p:sp>
      <p:pic>
        <p:nvPicPr>
          <p:cNvPr id="6" name="Picture 2"/>
          <p:cNvPicPr>
            <a:picLocks noGrp="1" noChangeAspect="1" noChangeArrowheads="1"/>
          </p:cNvPicPr>
          <p:nvPr>
            <p:ph idx="1"/>
          </p:nvPr>
        </p:nvPicPr>
        <p:blipFill>
          <a:blip r:embed="rId3" cstate="print"/>
          <a:srcRect/>
          <a:stretch>
            <a:fillRect/>
          </a:stretch>
        </p:blipFill>
        <p:spPr bwMode="auto">
          <a:xfrm>
            <a:off x="1219200" y="1857364"/>
            <a:ext cx="1928794" cy="2300087"/>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3805805" y="1857364"/>
            <a:ext cx="1737786" cy="2286016"/>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6179355" y="1857364"/>
            <a:ext cx="1785950" cy="2294946"/>
          </a:xfrm>
          <a:prstGeom prst="rect">
            <a:avLst/>
          </a:prstGeom>
          <a:noFill/>
          <a:ln w="9525">
            <a:noFill/>
            <a:miter lim="800000"/>
            <a:headEnd/>
            <a:tailEnd/>
          </a:ln>
          <a:effectLst/>
        </p:spPr>
      </p:pic>
      <p:sp>
        <p:nvSpPr>
          <p:cNvPr id="9" name="Rectangle 8"/>
          <p:cNvSpPr/>
          <p:nvPr/>
        </p:nvSpPr>
        <p:spPr>
          <a:xfrm>
            <a:off x="1091984" y="4143380"/>
            <a:ext cx="2183226" cy="369332"/>
          </a:xfrm>
          <a:prstGeom prst="rect">
            <a:avLst/>
          </a:prstGeom>
        </p:spPr>
        <p:txBody>
          <a:bodyPr wrap="none">
            <a:spAutoFit/>
          </a:bodyPr>
          <a:lstStyle/>
          <a:p>
            <a:r>
              <a:rPr lang="en-US" altLang="zh-CN" dirty="0" smtClean="0"/>
              <a:t>Alan </a:t>
            </a:r>
            <a:r>
              <a:rPr lang="en-US" altLang="zh-CN" dirty="0" err="1" smtClean="0"/>
              <a:t>Mathison</a:t>
            </a:r>
            <a:r>
              <a:rPr lang="en-US" altLang="zh-CN" dirty="0" smtClean="0"/>
              <a:t> Turing</a:t>
            </a:r>
            <a:endParaRPr lang="zh-CN" altLang="en-US" dirty="0"/>
          </a:p>
        </p:txBody>
      </p:sp>
      <p:sp>
        <p:nvSpPr>
          <p:cNvPr id="10" name="TextBox 9"/>
          <p:cNvSpPr txBox="1"/>
          <p:nvPr/>
        </p:nvSpPr>
        <p:spPr>
          <a:xfrm>
            <a:off x="969151" y="4714884"/>
            <a:ext cx="2428893" cy="646331"/>
          </a:xfrm>
          <a:prstGeom prst="rect">
            <a:avLst/>
          </a:prstGeom>
          <a:noFill/>
        </p:spPr>
        <p:txBody>
          <a:bodyPr wrap="square" rtlCol="0">
            <a:spAutoFit/>
          </a:bodyPr>
          <a:lstStyle/>
          <a:p>
            <a:pPr algn="ctr"/>
            <a:r>
              <a:rPr lang="en-US" altLang="zh-CN" b="1" dirty="0" smtClean="0">
                <a:solidFill>
                  <a:srgbClr val="FF0000"/>
                </a:solidFill>
              </a:rPr>
              <a:t>Theoretical  model of modern computer</a:t>
            </a:r>
            <a:endParaRPr lang="zh-CN" altLang="en-US" b="1" dirty="0">
              <a:solidFill>
                <a:srgbClr val="FF0000"/>
              </a:solidFill>
            </a:endParaRPr>
          </a:p>
        </p:txBody>
      </p:sp>
      <p:sp>
        <p:nvSpPr>
          <p:cNvPr id="11" name="Rectangle 10"/>
          <p:cNvSpPr/>
          <p:nvPr/>
        </p:nvSpPr>
        <p:spPr>
          <a:xfrm>
            <a:off x="3477992" y="4143380"/>
            <a:ext cx="2393412" cy="369332"/>
          </a:xfrm>
          <a:prstGeom prst="rect">
            <a:avLst/>
          </a:prstGeom>
        </p:spPr>
        <p:txBody>
          <a:bodyPr wrap="none">
            <a:spAutoFit/>
          </a:bodyPr>
          <a:lstStyle/>
          <a:p>
            <a:r>
              <a:rPr lang="en-US" altLang="zh-CN" dirty="0" smtClean="0"/>
              <a:t>John Vincent </a:t>
            </a:r>
            <a:r>
              <a:rPr lang="en-US" altLang="zh-CN" dirty="0" err="1" smtClean="0"/>
              <a:t>Atanasoff</a:t>
            </a:r>
            <a:r>
              <a:rPr lang="en-US" altLang="zh-CN" dirty="0" smtClean="0"/>
              <a:t> </a:t>
            </a:r>
            <a:endParaRPr lang="zh-CN" altLang="en-US" dirty="0"/>
          </a:p>
        </p:txBody>
      </p:sp>
      <p:sp>
        <p:nvSpPr>
          <p:cNvPr id="12" name="TextBox 11"/>
          <p:cNvSpPr txBox="1"/>
          <p:nvPr/>
        </p:nvSpPr>
        <p:spPr>
          <a:xfrm>
            <a:off x="3460252" y="4714884"/>
            <a:ext cx="2428893" cy="923330"/>
          </a:xfrm>
          <a:prstGeom prst="rect">
            <a:avLst/>
          </a:prstGeom>
          <a:noFill/>
        </p:spPr>
        <p:txBody>
          <a:bodyPr wrap="square" rtlCol="0">
            <a:spAutoFit/>
          </a:bodyPr>
          <a:lstStyle/>
          <a:p>
            <a:pPr algn="ctr"/>
            <a:r>
              <a:rPr lang="en-US" altLang="zh-CN" b="1" dirty="0" smtClean="0">
                <a:solidFill>
                  <a:srgbClr val="FF0000"/>
                </a:solidFill>
              </a:rPr>
              <a:t>Combine the electronics and binary together </a:t>
            </a:r>
            <a:endParaRPr lang="zh-CN" altLang="en-US" b="1" dirty="0">
              <a:solidFill>
                <a:srgbClr val="FF0000"/>
              </a:solidFill>
            </a:endParaRPr>
          </a:p>
        </p:txBody>
      </p:sp>
      <p:sp>
        <p:nvSpPr>
          <p:cNvPr id="13" name="Rectangle 12"/>
          <p:cNvSpPr/>
          <p:nvPr/>
        </p:nvSpPr>
        <p:spPr>
          <a:xfrm>
            <a:off x="6062310" y="4143380"/>
            <a:ext cx="2020040" cy="369332"/>
          </a:xfrm>
          <a:prstGeom prst="rect">
            <a:avLst/>
          </a:prstGeom>
        </p:spPr>
        <p:txBody>
          <a:bodyPr wrap="none">
            <a:spAutoFit/>
          </a:bodyPr>
          <a:lstStyle/>
          <a:p>
            <a:r>
              <a:rPr lang="en-US" altLang="zh-CN" dirty="0" smtClean="0"/>
              <a:t>John Von Neumann</a:t>
            </a:r>
            <a:endParaRPr lang="zh-CN" altLang="en-US" dirty="0"/>
          </a:p>
        </p:txBody>
      </p:sp>
      <p:sp>
        <p:nvSpPr>
          <p:cNvPr id="14" name="TextBox 13"/>
          <p:cNvSpPr txBox="1"/>
          <p:nvPr/>
        </p:nvSpPr>
        <p:spPr>
          <a:xfrm>
            <a:off x="5857884" y="4714884"/>
            <a:ext cx="2428893" cy="646331"/>
          </a:xfrm>
          <a:prstGeom prst="rect">
            <a:avLst/>
          </a:prstGeom>
          <a:noFill/>
        </p:spPr>
        <p:txBody>
          <a:bodyPr wrap="square" rtlCol="0">
            <a:spAutoFit/>
          </a:bodyPr>
          <a:lstStyle/>
          <a:p>
            <a:pPr algn="ctr"/>
            <a:r>
              <a:rPr lang="en-US" altLang="zh-CN" b="1" dirty="0" smtClean="0">
                <a:solidFill>
                  <a:srgbClr val="FF0000"/>
                </a:solidFill>
              </a:rPr>
              <a:t>Common architecture of modern computers</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75000"/>
            </a:schemeClr>
          </a:solidFill>
        </p:spPr>
        <p:txBody>
          <a:bodyPr vert="vert270" lIns="91440" tIns="45720" rIns="91440" bIns="45720" rtlCol="0" anchor="ctr">
            <a:normAutofit/>
          </a:bodyPr>
          <a:lstStyle/>
          <a:p>
            <a:pPr algn="ctr">
              <a:defRPr/>
            </a:pPr>
            <a:r>
              <a:rPr lang="en-US" altLang="zh-CN" sz="3600" dirty="0" smtClean="0">
                <a:solidFill>
                  <a:schemeClr val="bg1"/>
                </a:solidFill>
                <a:latin typeface="Happy" pitchFamily="34" charset="0"/>
              </a:rPr>
              <a:t>Computer History</a:t>
            </a:r>
            <a:endParaRPr lang="zh-CN" altLang="en-US" sz="3600"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Part V: Computer History</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32</a:t>
            </a:fld>
            <a:endParaRPr lang="zh-CN" altLang="en-US"/>
          </a:p>
        </p:txBody>
      </p:sp>
      <p:sp>
        <p:nvSpPr>
          <p:cNvPr id="5" name="Content Placeholder 4"/>
          <p:cNvSpPr>
            <a:spLocks noGrp="1"/>
          </p:cNvSpPr>
          <p:nvPr>
            <p:ph idx="1"/>
          </p:nvPr>
        </p:nvSpPr>
        <p:spPr>
          <a:xfrm>
            <a:off x="1285852" y="571480"/>
            <a:ext cx="7858148" cy="5429288"/>
          </a:xfrm>
        </p:spPr>
        <p:txBody>
          <a:bodyPr anchor="ctr">
            <a:normAutofit/>
          </a:bodyPr>
          <a:lstStyle/>
          <a:p>
            <a:r>
              <a:rPr lang="en-US" altLang="zh-CN" dirty="0" smtClean="0"/>
              <a:t>Early Mathematics &amp; Computation</a:t>
            </a:r>
          </a:p>
          <a:p>
            <a:r>
              <a:rPr lang="en-US" altLang="zh-CN" dirty="0" smtClean="0"/>
              <a:t>Triggered by World War II</a:t>
            </a:r>
          </a:p>
          <a:p>
            <a:pPr lvl="1"/>
            <a:r>
              <a:rPr lang="en-US" altLang="zh-CN" dirty="0" smtClean="0"/>
              <a:t>Three persons</a:t>
            </a:r>
          </a:p>
          <a:p>
            <a:r>
              <a:rPr lang="en-US" altLang="zh-CN" dirty="0" smtClean="0">
                <a:solidFill>
                  <a:schemeClr val="accent6">
                    <a:lumMod val="75000"/>
                  </a:schemeClr>
                </a:solidFill>
              </a:rPr>
              <a:t>The Modern Era</a:t>
            </a:r>
          </a:p>
          <a:p>
            <a:pPr lvl="1"/>
            <a:r>
              <a:rPr lang="en-US" altLang="zh-CN" dirty="0" smtClean="0">
                <a:solidFill>
                  <a:schemeClr val="accent6">
                    <a:lumMod val="75000"/>
                  </a:schemeClr>
                </a:solidFill>
              </a:rPr>
              <a:t>Four generations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381000"/>
            <a:ext cx="8229600" cy="639762"/>
          </a:xfrm>
        </p:spPr>
        <p:txBody>
          <a:bodyPr>
            <a:normAutofit fontScale="90000"/>
          </a:bodyPr>
          <a:lstStyle/>
          <a:p>
            <a:pPr eaLnBrk="1" hangingPunct="1"/>
            <a:r>
              <a:rPr lang="en-US" altLang="zh-CN" dirty="0" smtClean="0">
                <a:ea typeface="ＭＳ Ｐゴシック" pitchFamily="40" charset="-128"/>
              </a:rPr>
              <a:t>The Modern Era, 1950 - Present</a:t>
            </a:r>
          </a:p>
        </p:txBody>
      </p:sp>
      <p:sp>
        <p:nvSpPr>
          <p:cNvPr id="67587" name="Rectangle 3"/>
          <p:cNvSpPr>
            <a:spLocks noGrp="1" noChangeArrowheads="1"/>
          </p:cNvSpPr>
          <p:nvPr>
            <p:ph idx="1"/>
          </p:nvPr>
        </p:nvSpPr>
        <p:spPr>
          <a:xfrm>
            <a:off x="457200" y="1143000"/>
            <a:ext cx="8229600" cy="5059363"/>
          </a:xfrm>
        </p:spPr>
        <p:txBody>
          <a:bodyPr/>
          <a:lstStyle/>
          <a:p>
            <a:pPr eaLnBrk="1" hangingPunct="1">
              <a:lnSpc>
                <a:spcPct val="90000"/>
              </a:lnSpc>
            </a:pPr>
            <a:r>
              <a:rPr lang="en-US" altLang="zh-CN" dirty="0" smtClean="0">
                <a:ea typeface="ＭＳ Ｐゴシック" pitchFamily="40" charset="-128"/>
              </a:rPr>
              <a:t>Changes more evolutionary than revolutionary</a:t>
            </a:r>
          </a:p>
          <a:p>
            <a:pPr eaLnBrk="1" hangingPunct="1">
              <a:lnSpc>
                <a:spcPct val="90000"/>
              </a:lnSpc>
            </a:pPr>
            <a:r>
              <a:rPr lang="en-US" altLang="zh-CN" dirty="0" smtClean="0">
                <a:ea typeface="ＭＳ Ｐゴシック" pitchFamily="40" charset="-128"/>
              </a:rPr>
              <a:t>Focused on making computers</a:t>
            </a:r>
          </a:p>
          <a:p>
            <a:pPr lvl="1" eaLnBrk="1" hangingPunct="1">
              <a:lnSpc>
                <a:spcPct val="90000"/>
              </a:lnSpc>
            </a:pPr>
            <a:r>
              <a:rPr lang="en-US" altLang="zh-CN" dirty="0" smtClean="0">
                <a:ea typeface="ＭＳ Ｐゴシック" pitchFamily="40" charset="-128"/>
              </a:rPr>
              <a:t>faster</a:t>
            </a:r>
          </a:p>
          <a:p>
            <a:pPr lvl="1" eaLnBrk="1" hangingPunct="1">
              <a:lnSpc>
                <a:spcPct val="90000"/>
              </a:lnSpc>
            </a:pPr>
            <a:r>
              <a:rPr lang="en-US" altLang="zh-CN" dirty="0" smtClean="0">
                <a:ea typeface="ＭＳ Ｐゴシック" pitchFamily="40" charset="-128"/>
              </a:rPr>
              <a:t>smaller</a:t>
            </a:r>
          </a:p>
          <a:p>
            <a:pPr lvl="1" eaLnBrk="1" hangingPunct="1">
              <a:lnSpc>
                <a:spcPct val="90000"/>
              </a:lnSpc>
            </a:pPr>
            <a:r>
              <a:rPr lang="en-US" altLang="zh-CN" dirty="0" smtClean="0">
                <a:ea typeface="ＭＳ Ｐゴシック" pitchFamily="40" charset="-128"/>
              </a:rPr>
              <a:t>cheaper</a:t>
            </a:r>
          </a:p>
          <a:p>
            <a:pPr lvl="1" eaLnBrk="1" hangingPunct="1">
              <a:lnSpc>
                <a:spcPct val="90000"/>
              </a:lnSpc>
            </a:pPr>
            <a:r>
              <a:rPr lang="en-US" altLang="zh-CN" dirty="0" smtClean="0">
                <a:ea typeface="ＭＳ Ｐゴシック" pitchFamily="40" charset="-128"/>
              </a:rPr>
              <a:t>more reliable</a:t>
            </a:r>
          </a:p>
          <a:p>
            <a:pPr lvl="1" eaLnBrk="1" hangingPunct="1">
              <a:lnSpc>
                <a:spcPct val="90000"/>
              </a:lnSpc>
            </a:pPr>
            <a:r>
              <a:rPr lang="en-US" altLang="zh-CN" dirty="0" smtClean="0">
                <a:ea typeface="ＭＳ Ｐゴシック" pitchFamily="40" charset="-128"/>
              </a:rPr>
              <a:t>easier to use</a:t>
            </a:r>
            <a:endParaRPr lang="en-US" altLang="zh-CN" sz="2400" dirty="0" smtClean="0">
              <a:ea typeface="ＭＳ Ｐゴシック" pitchFamily="40" charset="-128"/>
            </a:endParaRPr>
          </a:p>
          <a:p>
            <a:pPr eaLnBrk="1" hangingPunct="1">
              <a:lnSpc>
                <a:spcPct val="90000"/>
              </a:lnSpc>
            </a:pPr>
            <a:r>
              <a:rPr lang="en-US" altLang="zh-CN" dirty="0" smtClean="0">
                <a:ea typeface="ＭＳ Ｐゴシック" pitchFamily="40" charset="-128"/>
              </a:rPr>
              <a:t>Conventionally divided into rough "generations"</a:t>
            </a:r>
          </a:p>
        </p:txBody>
      </p:sp>
      <p:sp>
        <p:nvSpPr>
          <p:cNvPr id="67588" name="Slide Number Placeholder 5"/>
          <p:cNvSpPr>
            <a:spLocks noGrp="1"/>
          </p:cNvSpPr>
          <p:nvPr>
            <p:ph type="sldNum" sz="quarter" idx="12"/>
          </p:nvPr>
        </p:nvSpPr>
        <p:spPr bwMode="auto">
          <a:noFill/>
          <a:ln>
            <a:miter lim="800000"/>
            <a:headEnd/>
            <a:tailEnd/>
          </a:ln>
        </p:spPr>
        <p:txBody>
          <a:bodyPr/>
          <a:lstStyle/>
          <a:p>
            <a:fld id="{3A9605D7-9B00-45A8-80C2-98BD7B2147C7}" type="slidenum">
              <a:rPr lang="en-US" altLang="zh-CN"/>
              <a:pPr/>
              <a:t>33</a:t>
            </a:fld>
            <a:endParaRPr lang="en-US" altLang="zh-CN"/>
          </a:p>
        </p:txBody>
      </p:sp>
      <p:pic>
        <p:nvPicPr>
          <p:cNvPr id="67589" name="Picture 7"/>
          <p:cNvPicPr>
            <a:picLocks noChangeAspect="1"/>
          </p:cNvPicPr>
          <p:nvPr/>
        </p:nvPicPr>
        <p:blipFill>
          <a:blip r:embed="rId3" cstate="print"/>
          <a:srcRect/>
          <a:stretch>
            <a:fillRect/>
          </a:stretch>
        </p:blipFill>
        <p:spPr bwMode="auto">
          <a:xfrm>
            <a:off x="5638800" y="2286000"/>
            <a:ext cx="2209800" cy="1948467"/>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9144000" cy="654032"/>
          </a:xfrm>
          <a:solidFill>
            <a:schemeClr val="accent4">
              <a:lumMod val="60000"/>
              <a:lumOff val="40000"/>
            </a:schemeClr>
          </a:solidFill>
        </p:spPr>
        <p:txBody>
          <a:bodyPr>
            <a:normAutofit/>
          </a:bodyPr>
          <a:lstStyle/>
          <a:p>
            <a:r>
              <a:rPr lang="en-US" altLang="zh-CN" sz="3600" dirty="0" smtClean="0"/>
              <a:t>First Generation (1940-1956) Vacuum Tubes</a:t>
            </a:r>
            <a:endParaRPr lang="zh-CN" altLang="en-US" sz="3600" dirty="0"/>
          </a:p>
        </p:txBody>
      </p:sp>
      <p:sp>
        <p:nvSpPr>
          <p:cNvPr id="3" name="Content Placeholder 2"/>
          <p:cNvSpPr>
            <a:spLocks noGrp="1"/>
          </p:cNvSpPr>
          <p:nvPr>
            <p:ph idx="1"/>
          </p:nvPr>
        </p:nvSpPr>
        <p:spPr>
          <a:xfrm>
            <a:off x="457200" y="714356"/>
            <a:ext cx="8686800" cy="5572164"/>
          </a:xfrm>
        </p:spPr>
        <p:txBody>
          <a:bodyPr>
            <a:normAutofit/>
          </a:bodyPr>
          <a:lstStyle/>
          <a:p>
            <a:r>
              <a:rPr lang="en-US" altLang="zh-CN" dirty="0" smtClean="0"/>
              <a:t>The first computers used </a:t>
            </a:r>
            <a:r>
              <a:rPr lang="en-US" altLang="zh-CN" b="1" dirty="0" smtClean="0">
                <a:solidFill>
                  <a:schemeClr val="accent6">
                    <a:lumMod val="75000"/>
                  </a:schemeClr>
                </a:solidFill>
              </a:rPr>
              <a:t>vacuum tubes </a:t>
            </a:r>
            <a:r>
              <a:rPr lang="en-US" altLang="zh-CN" dirty="0" smtClean="0"/>
              <a:t>for circuitry and magnetic drums for memory, and were often enormous, taking up entire rooms. </a:t>
            </a:r>
          </a:p>
          <a:p>
            <a:pPr lvl="1"/>
            <a:r>
              <a:rPr lang="en-US" altLang="zh-CN" dirty="0" smtClean="0"/>
              <a:t>They were very expensive to operate and in addition to using a great deal of electricity, generated a lot of heat, which was often the cause of malfunctions.</a:t>
            </a:r>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34</a:t>
            </a:fld>
            <a:endParaRPr lang="zh-CN" altLang="en-US"/>
          </a:p>
        </p:txBody>
      </p:sp>
      <p:pic>
        <p:nvPicPr>
          <p:cNvPr id="6" name="Picture 2"/>
          <p:cNvPicPr>
            <a:picLocks noChangeAspect="1" noChangeArrowheads="1"/>
          </p:cNvPicPr>
          <p:nvPr/>
        </p:nvPicPr>
        <p:blipFill>
          <a:blip r:embed="rId3" cstate="print"/>
          <a:srcRect/>
          <a:stretch>
            <a:fillRect/>
          </a:stretch>
        </p:blipFill>
        <p:spPr bwMode="auto">
          <a:xfrm>
            <a:off x="2366970" y="3700539"/>
            <a:ext cx="2243003" cy="2924605"/>
          </a:xfrm>
          <a:prstGeom prst="rect">
            <a:avLst/>
          </a:prstGeom>
          <a:noFill/>
          <a:ln w="9525">
            <a:noFill/>
            <a:miter lim="800000"/>
            <a:headEnd/>
            <a:tailEnd/>
          </a:ln>
        </p:spPr>
      </p:pic>
      <p:sp>
        <p:nvSpPr>
          <p:cNvPr id="7" name="Rectangle 6"/>
          <p:cNvSpPr/>
          <p:nvPr/>
        </p:nvSpPr>
        <p:spPr>
          <a:xfrm rot="5400000">
            <a:off x="3447952" y="4977011"/>
            <a:ext cx="3014608" cy="461665"/>
          </a:xfrm>
          <a:prstGeom prst="rect">
            <a:avLst/>
          </a:prstGeom>
        </p:spPr>
        <p:txBody>
          <a:bodyPr wrap="none">
            <a:spAutoFit/>
          </a:bodyPr>
          <a:lstStyle/>
          <a:p>
            <a:r>
              <a:rPr lang="en-US" altLang="zh-CN" sz="2400" dirty="0" smtClean="0"/>
              <a:t>Vacuum Tubes [</a:t>
            </a:r>
            <a:r>
              <a:rPr lang="zh-CN" altLang="en-US" dirty="0" smtClean="0"/>
              <a:t>真空管</a:t>
            </a:r>
            <a:r>
              <a:rPr lang="en-US" altLang="zh-CN" sz="2400" dirty="0" smtClean="0"/>
              <a:t>]</a:t>
            </a:r>
            <a:endParaRPr lang="zh-CN" altLang="en-US" sz="2400" dirty="0" smtClean="0"/>
          </a:p>
        </p:txBody>
      </p:sp>
      <p:pic>
        <p:nvPicPr>
          <p:cNvPr id="8" name="Picture 2" descr="vacuum tube"/>
          <p:cNvPicPr>
            <a:picLocks noChangeAspect="1" noChangeArrowheads="1"/>
          </p:cNvPicPr>
          <p:nvPr/>
        </p:nvPicPr>
        <p:blipFill>
          <a:blip r:embed="rId4" cstate="print"/>
          <a:srcRect/>
          <a:stretch>
            <a:fillRect/>
          </a:stretch>
        </p:blipFill>
        <p:spPr bwMode="auto">
          <a:xfrm>
            <a:off x="5367366" y="3571876"/>
            <a:ext cx="1502620" cy="3000396"/>
          </a:xfrm>
          <a:prstGeom prst="rect">
            <a:avLst/>
          </a:prstGeom>
          <a:noFill/>
        </p:spPr>
      </p:pic>
      <p:sp>
        <p:nvSpPr>
          <p:cNvPr id="9" name="Rectangle 8"/>
          <p:cNvSpPr/>
          <p:nvPr/>
        </p:nvSpPr>
        <p:spPr>
          <a:xfrm>
            <a:off x="1295400" y="6550223"/>
            <a:ext cx="6858016" cy="307777"/>
          </a:xfrm>
          <a:prstGeom prst="rect">
            <a:avLst/>
          </a:prstGeom>
        </p:spPr>
        <p:txBody>
          <a:bodyPr wrap="square">
            <a:spAutoFit/>
          </a:bodyPr>
          <a:lstStyle/>
          <a:p>
            <a:pPr defTabSz="1008063"/>
            <a:r>
              <a:rPr lang="en-US" altLang="zh-CN" sz="1400" dirty="0" smtClean="0"/>
              <a:t>PPTs.2010\PPTs from others\www.cs.hiram.edu_~oliphantlt_cpsc171_slides\lecture0.ppt</a:t>
            </a:r>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4" name="Picture 4"/>
          <p:cNvPicPr>
            <a:picLocks noChangeAspect="1" noChangeArrowheads="1"/>
          </p:cNvPicPr>
          <p:nvPr/>
        </p:nvPicPr>
        <p:blipFill>
          <a:blip r:embed="rId3" cstate="print"/>
          <a:srcRect/>
          <a:stretch>
            <a:fillRect/>
          </a:stretch>
        </p:blipFill>
        <p:spPr bwMode="auto">
          <a:xfrm>
            <a:off x="2607459" y="2500306"/>
            <a:ext cx="6536541" cy="4357694"/>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altLang="zh-CN" dirty="0" smtClean="0"/>
              <a:t>Internals with lots of vacuum tubes</a:t>
            </a:r>
            <a:endParaRPr lang="zh-CN" altLang="en-US" dirty="0"/>
          </a:p>
        </p:txBody>
      </p:sp>
      <p:sp>
        <p:nvSpPr>
          <p:cNvPr id="4" name="Footer Placeholder 3"/>
          <p:cNvSpPr>
            <a:spLocks noGrp="1"/>
          </p:cNvSpPr>
          <p:nvPr>
            <p:ph type="ftr" sz="quarter" idx="11"/>
          </p:nvPr>
        </p:nvSpPr>
        <p:spPr/>
        <p:txBody>
          <a:bodyPr/>
          <a:lstStyle/>
          <a:p>
            <a:r>
              <a:rPr lang="en-US" altLang="zh-CN" smtClean="0"/>
              <a:t>Part III: Computer Architecture</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35</a:t>
            </a:fld>
            <a:endParaRPr lang="zh-CN" altLang="en-US"/>
          </a:p>
        </p:txBody>
      </p:sp>
      <p:pic>
        <p:nvPicPr>
          <p:cNvPr id="184322" name="Picture 2"/>
          <p:cNvPicPr>
            <a:picLocks noGrp="1" noChangeAspect="1" noChangeArrowheads="1"/>
          </p:cNvPicPr>
          <p:nvPr>
            <p:ph idx="1"/>
          </p:nvPr>
        </p:nvPicPr>
        <p:blipFill>
          <a:blip r:embed="rId4" cstate="print"/>
          <a:srcRect/>
          <a:stretch>
            <a:fillRect/>
          </a:stretch>
        </p:blipFill>
        <p:spPr bwMode="auto">
          <a:xfrm>
            <a:off x="357158" y="928670"/>
            <a:ext cx="4071966" cy="2714644"/>
          </a:xfrm>
          <a:prstGeom prst="rect">
            <a:avLst/>
          </a:prstGeom>
          <a:noFill/>
          <a:ln w="9525">
            <a:noFill/>
            <a:miter lim="800000"/>
            <a:headEnd/>
            <a:tailEnd/>
          </a:ln>
        </p:spPr>
      </p:pic>
      <p:pic>
        <p:nvPicPr>
          <p:cNvPr id="184325" name="Picture 5"/>
          <p:cNvPicPr>
            <a:picLocks noChangeAspect="1" noChangeArrowheads="1"/>
          </p:cNvPicPr>
          <p:nvPr/>
        </p:nvPicPr>
        <p:blipFill>
          <a:blip r:embed="rId5" cstate="print"/>
          <a:srcRect/>
          <a:stretch>
            <a:fillRect/>
          </a:stretch>
        </p:blipFill>
        <p:spPr bwMode="auto">
          <a:xfrm>
            <a:off x="428596" y="3786186"/>
            <a:ext cx="2047876" cy="3071814"/>
          </a:xfrm>
          <a:prstGeom prst="rect">
            <a:avLst/>
          </a:prstGeom>
          <a:noFill/>
          <a:ln w="9525">
            <a:noFill/>
            <a:miter lim="800000"/>
            <a:headEnd/>
            <a:tailEnd/>
          </a:ln>
        </p:spPr>
      </p:pic>
      <p:sp>
        <p:nvSpPr>
          <p:cNvPr id="10" name="Rectangle 9"/>
          <p:cNvSpPr/>
          <p:nvPr/>
        </p:nvSpPr>
        <p:spPr>
          <a:xfrm>
            <a:off x="4572000" y="2071678"/>
            <a:ext cx="4572000" cy="307777"/>
          </a:xfrm>
          <a:prstGeom prst="rect">
            <a:avLst/>
          </a:prstGeom>
        </p:spPr>
        <p:txBody>
          <a:bodyPr>
            <a:spAutoFit/>
          </a:bodyPr>
          <a:lstStyle/>
          <a:p>
            <a:r>
              <a:rPr lang="en-US" altLang="zh-CN" sz="1400" dirty="0" smtClean="0"/>
              <a:t>http://davewhitmore.net/Images/computer_history.htm</a:t>
            </a:r>
            <a:endParaRPr lang="zh-CN" altLang="en-US" sz="1400" dirty="0"/>
          </a:p>
        </p:txBody>
      </p:sp>
    </p:spTree>
    <p:extLst>
      <p:ext uri="{BB962C8B-B14F-4D97-AF65-F5344CB8AC3E}">
        <p14:creationId xmlns:p14="http://schemas.microsoft.com/office/powerpoint/2010/main" val="17643410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III: Computer Architecture</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36</a:t>
            </a:fld>
            <a:endParaRPr lang="zh-CN" altLang="en-US"/>
          </a:p>
        </p:txBody>
      </p:sp>
      <p:pic>
        <p:nvPicPr>
          <p:cNvPr id="203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714375"/>
            <a:ext cx="7694613"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37383" y="0"/>
            <a:ext cx="6294785" cy="276999"/>
          </a:xfrm>
          <a:prstGeom prst="rect">
            <a:avLst/>
          </a:prstGeom>
        </p:spPr>
        <p:txBody>
          <a:bodyPr wrap="square">
            <a:spAutoFit/>
          </a:bodyPr>
          <a:lstStyle/>
          <a:p>
            <a:r>
              <a:rPr lang="en-US" altLang="zh-CN" sz="1200" dirty="0"/>
              <a:t>http://mprc.pku.edu.cn/courses/organization/autumn2011/slide11/CHX11_org02_history.pdf</a:t>
            </a:r>
            <a:endParaRPr lang="zh-CN" altLang="en-US" sz="1200" dirty="0"/>
          </a:p>
        </p:txBody>
      </p:sp>
    </p:spTree>
    <p:extLst>
      <p:ext uri="{BB962C8B-B14F-4D97-AF65-F5344CB8AC3E}">
        <p14:creationId xmlns:p14="http://schemas.microsoft.com/office/powerpoint/2010/main" val="41524791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III: Computer Architecture</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37</a:t>
            </a:fld>
            <a:endParaRPr lang="zh-CN" altLang="en-US"/>
          </a:p>
        </p:txBody>
      </p:sp>
      <p:pic>
        <p:nvPicPr>
          <p:cNvPr id="204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1057275"/>
            <a:ext cx="7685087"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7383" y="0"/>
            <a:ext cx="6294785" cy="276999"/>
          </a:xfrm>
          <a:prstGeom prst="rect">
            <a:avLst/>
          </a:prstGeom>
        </p:spPr>
        <p:txBody>
          <a:bodyPr wrap="square">
            <a:spAutoFit/>
          </a:bodyPr>
          <a:lstStyle/>
          <a:p>
            <a:r>
              <a:rPr lang="en-US" altLang="zh-CN" sz="1200" dirty="0"/>
              <a:t>http://mprc.pku.edu.cn/courses/organization/autumn2011/slide11/CHX11_org02_history.pdf</a:t>
            </a:r>
            <a:endParaRPr lang="zh-CN" altLang="en-US" sz="1200" dirty="0"/>
          </a:p>
        </p:txBody>
      </p:sp>
    </p:spTree>
    <p:extLst>
      <p:ext uri="{BB962C8B-B14F-4D97-AF65-F5344CB8AC3E}">
        <p14:creationId xmlns:p14="http://schemas.microsoft.com/office/powerpoint/2010/main" val="15142830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5429256" y="2571744"/>
            <a:ext cx="3714744" cy="2184269"/>
          </a:xfrm>
          <a:prstGeom prst="rect">
            <a:avLst/>
          </a:prstGeom>
          <a:noFill/>
          <a:ln w="9525">
            <a:noFill/>
            <a:miter lim="800000"/>
            <a:headEnd/>
            <a:tailEnd/>
          </a:ln>
        </p:spPr>
      </p:pic>
      <p:sp>
        <p:nvSpPr>
          <p:cNvPr id="3" name="Content Placeholder 2"/>
          <p:cNvSpPr>
            <a:spLocks noGrp="1"/>
          </p:cNvSpPr>
          <p:nvPr>
            <p:ph idx="1"/>
          </p:nvPr>
        </p:nvSpPr>
        <p:spPr>
          <a:xfrm>
            <a:off x="0" y="3857628"/>
            <a:ext cx="5286380" cy="2143140"/>
          </a:xfrm>
        </p:spPr>
        <p:txBody>
          <a:bodyPr>
            <a:normAutofit/>
          </a:bodyPr>
          <a:lstStyle/>
          <a:p>
            <a:r>
              <a:rPr lang="en-US" altLang="zh-CN" dirty="0" smtClean="0"/>
              <a:t>IBM pioneered the arrangement of vacuum tubes in pluggable modules such as IBM 650.</a:t>
            </a:r>
          </a:p>
        </p:txBody>
      </p:sp>
      <p:sp>
        <p:nvSpPr>
          <p:cNvPr id="4" name="Footer Placeholder 3"/>
          <p:cNvSpPr>
            <a:spLocks noGrp="1"/>
          </p:cNvSpPr>
          <p:nvPr>
            <p:ph type="ftr" sz="quarter" idx="11"/>
          </p:nvPr>
        </p:nvSpPr>
        <p:spPr/>
        <p:txBody>
          <a:bodyPr/>
          <a:lstStyle/>
          <a:p>
            <a:r>
              <a:rPr lang="en-US" altLang="zh-CN" smtClean="0"/>
              <a:t>Part III: Computer Architecture</a:t>
            </a:r>
            <a:endParaRPr lang="zh-CN" altLang="en-US" dirty="0"/>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38</a:t>
            </a:fld>
            <a:endParaRPr lang="zh-CN" altLang="en-US"/>
          </a:p>
        </p:txBody>
      </p:sp>
      <p:pic>
        <p:nvPicPr>
          <p:cNvPr id="2050" name="Picture 2"/>
          <p:cNvPicPr>
            <a:picLocks noChangeAspect="1" noChangeArrowheads="1"/>
          </p:cNvPicPr>
          <p:nvPr/>
        </p:nvPicPr>
        <p:blipFill>
          <a:blip r:embed="rId4" cstate="print"/>
          <a:srcRect/>
          <a:stretch>
            <a:fillRect/>
          </a:stretch>
        </p:blipFill>
        <p:spPr bwMode="auto">
          <a:xfrm>
            <a:off x="-1" y="0"/>
            <a:ext cx="5336223" cy="3500438"/>
          </a:xfrm>
          <a:prstGeom prst="rect">
            <a:avLst/>
          </a:prstGeom>
          <a:noFill/>
          <a:ln w="9525">
            <a:noFill/>
            <a:miter lim="800000"/>
            <a:headEnd/>
            <a:tailEnd/>
          </a:ln>
        </p:spPr>
      </p:pic>
      <p:sp>
        <p:nvSpPr>
          <p:cNvPr id="7" name="Rectangle 6"/>
          <p:cNvSpPr/>
          <p:nvPr/>
        </p:nvSpPr>
        <p:spPr>
          <a:xfrm>
            <a:off x="5286380" y="1000108"/>
            <a:ext cx="3857620" cy="1477328"/>
          </a:xfrm>
          <a:prstGeom prst="rect">
            <a:avLst/>
          </a:prstGeom>
        </p:spPr>
        <p:txBody>
          <a:bodyPr wrap="square">
            <a:spAutoFit/>
          </a:bodyPr>
          <a:lstStyle/>
          <a:p>
            <a:r>
              <a:rPr lang="en-US" altLang="zh-CN" dirty="0" smtClean="0"/>
              <a:t>The IBM 650 Magnetic Drum Data Processing Machine was announced 2 July </a:t>
            </a:r>
            <a:r>
              <a:rPr lang="en-US" altLang="zh-CN" b="1" dirty="0" smtClean="0"/>
              <a:t>1953</a:t>
            </a:r>
            <a:r>
              <a:rPr lang="en-US" altLang="zh-CN" dirty="0" smtClean="0"/>
              <a:t> (as the "Magnetic Drum Calculator", or MDC), but not delivered until December 1954.</a:t>
            </a:r>
            <a:endParaRPr lang="zh-CN" altLang="en-US" dirty="0"/>
          </a:p>
        </p:txBody>
      </p:sp>
      <p:sp>
        <p:nvSpPr>
          <p:cNvPr id="9" name="Rectangle 8"/>
          <p:cNvSpPr/>
          <p:nvPr/>
        </p:nvSpPr>
        <p:spPr>
          <a:xfrm>
            <a:off x="5643570" y="4786322"/>
            <a:ext cx="2714644" cy="1200329"/>
          </a:xfrm>
          <a:prstGeom prst="rect">
            <a:avLst/>
          </a:prstGeom>
        </p:spPr>
        <p:txBody>
          <a:bodyPr wrap="square">
            <a:spAutoFit/>
          </a:bodyPr>
          <a:lstStyle/>
          <a:p>
            <a:r>
              <a:rPr lang="en-US" altLang="zh-CN" dirty="0" smtClean="0"/>
              <a:t>Left to right:</a:t>
            </a:r>
          </a:p>
          <a:p>
            <a:r>
              <a:rPr lang="en-US" altLang="zh-CN" dirty="0" smtClean="0"/>
              <a:t>Type 650 Power Supply</a:t>
            </a:r>
          </a:p>
          <a:p>
            <a:r>
              <a:rPr lang="en-US" altLang="zh-CN" dirty="0" smtClean="0"/>
              <a:t>Type 650 Console Unit</a:t>
            </a:r>
          </a:p>
          <a:p>
            <a:r>
              <a:rPr lang="en-US" altLang="zh-CN" dirty="0" smtClean="0"/>
              <a:t>Type 533 Read-Punch Unit </a:t>
            </a:r>
            <a:endParaRPr lang="zh-CN" altLang="en-US" dirty="0"/>
          </a:p>
        </p:txBody>
      </p:sp>
      <p:sp>
        <p:nvSpPr>
          <p:cNvPr id="10" name="Rectangle 9"/>
          <p:cNvSpPr/>
          <p:nvPr/>
        </p:nvSpPr>
        <p:spPr>
          <a:xfrm>
            <a:off x="3714744" y="6488668"/>
            <a:ext cx="5429256" cy="369332"/>
          </a:xfrm>
          <a:prstGeom prst="rect">
            <a:avLst/>
          </a:prstGeom>
        </p:spPr>
        <p:txBody>
          <a:bodyPr wrap="square">
            <a:spAutoFit/>
          </a:bodyPr>
          <a:lstStyle/>
          <a:p>
            <a:r>
              <a:rPr lang="en-US" altLang="zh-CN" dirty="0" smtClean="0"/>
              <a:t>http://www.columbia.edu/acis/history/650.html</a:t>
            </a:r>
            <a:endParaRPr lang="zh-CN" altLang="en-US" dirty="0"/>
          </a:p>
        </p:txBody>
      </p:sp>
    </p:spTree>
    <p:extLst>
      <p:ext uri="{BB962C8B-B14F-4D97-AF65-F5344CB8AC3E}">
        <p14:creationId xmlns:p14="http://schemas.microsoft.com/office/powerpoint/2010/main" val="4163175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III: Computer Architecture</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39</a:t>
            </a:fld>
            <a:endParaRPr lang="zh-CN" altLang="en-US"/>
          </a:p>
        </p:txBody>
      </p:sp>
      <p:pic>
        <p:nvPicPr>
          <p:cNvPr id="201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 y="1538288"/>
            <a:ext cx="7218363"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7383" y="0"/>
            <a:ext cx="6294785" cy="276999"/>
          </a:xfrm>
          <a:prstGeom prst="rect">
            <a:avLst/>
          </a:prstGeom>
        </p:spPr>
        <p:txBody>
          <a:bodyPr wrap="square">
            <a:spAutoFit/>
          </a:bodyPr>
          <a:lstStyle/>
          <a:p>
            <a:r>
              <a:rPr lang="en-US" altLang="zh-CN" sz="1200" dirty="0"/>
              <a:t>http://mprc.pku.edu.cn/courses/organization/autumn2011/slide11/CHX11_org02_history.pdf</a:t>
            </a:r>
            <a:endParaRPr lang="zh-CN" altLang="en-US" sz="1200" dirty="0"/>
          </a:p>
        </p:txBody>
      </p:sp>
    </p:spTree>
    <p:extLst>
      <p:ext uri="{BB962C8B-B14F-4D97-AF65-F5344CB8AC3E}">
        <p14:creationId xmlns:p14="http://schemas.microsoft.com/office/powerpoint/2010/main" val="3180854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75000"/>
            </a:schemeClr>
          </a:solidFill>
        </p:spPr>
        <p:txBody>
          <a:bodyPr vert="vert270" lIns="91440" tIns="45720" rIns="91440" bIns="45720" rtlCol="0" anchor="ctr">
            <a:normAutofit/>
          </a:bodyPr>
          <a:lstStyle/>
          <a:p>
            <a:pPr algn="ctr">
              <a:defRPr/>
            </a:pPr>
            <a:r>
              <a:rPr lang="en-US" altLang="zh-CN" sz="3600" dirty="0" smtClean="0">
                <a:solidFill>
                  <a:schemeClr val="bg1"/>
                </a:solidFill>
                <a:latin typeface="Happy" pitchFamily="34" charset="0"/>
              </a:rPr>
              <a:t>Computer History</a:t>
            </a:r>
            <a:endParaRPr lang="zh-CN" altLang="en-US" sz="3600"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Part V: Computer History</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4</a:t>
            </a:fld>
            <a:endParaRPr lang="zh-CN" altLang="en-US"/>
          </a:p>
        </p:txBody>
      </p:sp>
      <p:sp>
        <p:nvSpPr>
          <p:cNvPr id="5" name="Content Placeholder 4"/>
          <p:cNvSpPr>
            <a:spLocks noGrp="1"/>
          </p:cNvSpPr>
          <p:nvPr>
            <p:ph idx="1"/>
          </p:nvPr>
        </p:nvSpPr>
        <p:spPr>
          <a:xfrm>
            <a:off x="1285852" y="571480"/>
            <a:ext cx="7858148" cy="5429288"/>
          </a:xfrm>
        </p:spPr>
        <p:txBody>
          <a:bodyPr anchor="ctr">
            <a:normAutofit/>
          </a:bodyPr>
          <a:lstStyle/>
          <a:p>
            <a:r>
              <a:rPr lang="en-US" altLang="zh-CN" dirty="0" smtClean="0">
                <a:solidFill>
                  <a:schemeClr val="accent6">
                    <a:lumMod val="75000"/>
                  </a:schemeClr>
                </a:solidFill>
              </a:rPr>
              <a:t>Early Mathematics &amp; Computation</a:t>
            </a:r>
          </a:p>
          <a:p>
            <a:r>
              <a:rPr lang="en-US" altLang="zh-CN" dirty="0" smtClean="0"/>
              <a:t>Triggered by World War II</a:t>
            </a:r>
          </a:p>
          <a:p>
            <a:pPr lvl="1"/>
            <a:r>
              <a:rPr lang="en-US" altLang="zh-CN" dirty="0" smtClean="0"/>
              <a:t>Three persons</a:t>
            </a:r>
          </a:p>
          <a:p>
            <a:r>
              <a:rPr lang="en-US" altLang="zh-CN" dirty="0" smtClean="0"/>
              <a:t>The Modern Era</a:t>
            </a:r>
          </a:p>
          <a:p>
            <a:pPr lvl="1"/>
            <a:r>
              <a:rPr lang="en-US" altLang="zh-CN" dirty="0" smtClean="0"/>
              <a:t>Four generations</a:t>
            </a:r>
          </a:p>
        </p:txBody>
      </p:sp>
      <p:pic>
        <p:nvPicPr>
          <p:cNvPr id="6" name="Picture 2" descr="F:\MyWebpages\lbkong-Whole\Courses\IoCS.2011\WWE_LR_Computers.gif"/>
          <p:cNvPicPr>
            <a:picLocks noChangeAspect="1" noChangeArrowheads="1"/>
          </p:cNvPicPr>
          <p:nvPr/>
        </p:nvPicPr>
        <p:blipFill>
          <a:blip r:embed="rId3" cstate="print"/>
          <a:srcRect/>
          <a:stretch>
            <a:fillRect/>
          </a:stretch>
        </p:blipFill>
        <p:spPr bwMode="auto">
          <a:xfrm>
            <a:off x="4572000" y="2971800"/>
            <a:ext cx="4572000" cy="353187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III: Computer Architecture</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40</a:t>
            </a:fld>
            <a:endParaRPr lang="zh-CN" altLang="en-US"/>
          </a:p>
        </p:txBody>
      </p:sp>
      <p:pic>
        <p:nvPicPr>
          <p:cNvPr id="202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123950"/>
            <a:ext cx="8456613"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7383" y="0"/>
            <a:ext cx="6294785" cy="276999"/>
          </a:xfrm>
          <a:prstGeom prst="rect">
            <a:avLst/>
          </a:prstGeom>
        </p:spPr>
        <p:txBody>
          <a:bodyPr wrap="square">
            <a:spAutoFit/>
          </a:bodyPr>
          <a:lstStyle/>
          <a:p>
            <a:r>
              <a:rPr lang="en-US" altLang="zh-CN" sz="1200" dirty="0"/>
              <a:t>http://mprc.pku.edu.cn/courses/organization/autumn2011/slide11/CHX11_org02_history.pdf</a:t>
            </a:r>
            <a:endParaRPr lang="zh-CN" altLang="en-US" sz="1200" dirty="0"/>
          </a:p>
        </p:txBody>
      </p:sp>
    </p:spTree>
    <p:extLst>
      <p:ext uri="{BB962C8B-B14F-4D97-AF65-F5344CB8AC3E}">
        <p14:creationId xmlns:p14="http://schemas.microsoft.com/office/powerpoint/2010/main" val="8415237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III: Computer Architecture</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41</a:t>
            </a:fld>
            <a:endParaRPr lang="zh-CN" altLang="en-US"/>
          </a:p>
        </p:txBody>
      </p:sp>
      <p:pic>
        <p:nvPicPr>
          <p:cNvPr id="205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8" y="1252538"/>
            <a:ext cx="7475537"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7383" y="0"/>
            <a:ext cx="6294785" cy="276999"/>
          </a:xfrm>
          <a:prstGeom prst="rect">
            <a:avLst/>
          </a:prstGeom>
        </p:spPr>
        <p:txBody>
          <a:bodyPr wrap="square">
            <a:spAutoFit/>
          </a:bodyPr>
          <a:lstStyle/>
          <a:p>
            <a:r>
              <a:rPr lang="en-US" altLang="zh-CN" sz="1200" dirty="0"/>
              <a:t>http://mprc.pku.edu.cn/courses/organization/autumn2011/slide11/CHX11_org02_history.pdf</a:t>
            </a:r>
            <a:endParaRPr lang="zh-CN" altLang="en-US" sz="1200" dirty="0"/>
          </a:p>
        </p:txBody>
      </p:sp>
    </p:spTree>
    <p:extLst>
      <p:ext uri="{BB962C8B-B14F-4D97-AF65-F5344CB8AC3E}">
        <p14:creationId xmlns:p14="http://schemas.microsoft.com/office/powerpoint/2010/main" val="20712813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9144000" cy="654032"/>
          </a:xfrm>
        </p:spPr>
        <p:txBody>
          <a:bodyPr>
            <a:normAutofit/>
          </a:bodyPr>
          <a:lstStyle/>
          <a:p>
            <a:r>
              <a:rPr lang="en-US" altLang="zh-CN" sz="3600" dirty="0" smtClean="0"/>
              <a:t>First Generation (1940-1956) Vacuum Tubes</a:t>
            </a:r>
            <a:endParaRPr lang="zh-CN" altLang="en-US" sz="3600" dirty="0"/>
          </a:p>
        </p:txBody>
      </p:sp>
      <p:sp>
        <p:nvSpPr>
          <p:cNvPr id="3" name="Content Placeholder 2"/>
          <p:cNvSpPr>
            <a:spLocks noGrp="1"/>
          </p:cNvSpPr>
          <p:nvPr>
            <p:ph idx="1"/>
          </p:nvPr>
        </p:nvSpPr>
        <p:spPr>
          <a:xfrm>
            <a:off x="457200" y="1000108"/>
            <a:ext cx="8686800" cy="5572164"/>
          </a:xfrm>
        </p:spPr>
        <p:txBody>
          <a:bodyPr>
            <a:normAutofit/>
          </a:bodyPr>
          <a:lstStyle/>
          <a:p>
            <a:r>
              <a:rPr lang="en-US" altLang="zh-CN" sz="3600" dirty="0" smtClean="0"/>
              <a:t>First generation computers relied on </a:t>
            </a:r>
            <a:r>
              <a:rPr lang="en-US" altLang="zh-CN" sz="3600" b="1" dirty="0" smtClean="0">
                <a:solidFill>
                  <a:schemeClr val="accent6">
                    <a:lumMod val="75000"/>
                  </a:schemeClr>
                </a:solidFill>
              </a:rPr>
              <a:t>machine language</a:t>
            </a:r>
            <a:r>
              <a:rPr lang="en-US" altLang="zh-CN" sz="3600" dirty="0" smtClean="0"/>
              <a:t>, </a:t>
            </a:r>
            <a:r>
              <a:rPr lang="en-US" altLang="zh-CN" sz="3600" b="1" dirty="0" smtClean="0"/>
              <a:t>the lowest-level programming language understood by computers</a:t>
            </a:r>
            <a:r>
              <a:rPr lang="en-US" altLang="zh-CN" sz="3600" dirty="0" smtClean="0"/>
              <a:t>, to perform operations, and they could only solve one problem at a time. </a:t>
            </a:r>
          </a:p>
          <a:p>
            <a:r>
              <a:rPr lang="en-US" altLang="zh-CN" sz="3600" dirty="0" smtClean="0"/>
              <a:t>Input was based on </a:t>
            </a:r>
            <a:r>
              <a:rPr lang="en-US" altLang="zh-CN" sz="3600" b="1" dirty="0" smtClean="0"/>
              <a:t>punched cards </a:t>
            </a:r>
            <a:r>
              <a:rPr lang="en-US" altLang="zh-CN" sz="3600" dirty="0" smtClean="0"/>
              <a:t>and </a:t>
            </a:r>
            <a:r>
              <a:rPr lang="en-US" altLang="zh-CN" sz="3600" b="1" dirty="0" smtClean="0"/>
              <a:t>paper tape</a:t>
            </a:r>
            <a:r>
              <a:rPr lang="en-US" altLang="zh-CN" sz="3600" dirty="0" smtClean="0"/>
              <a:t>, and output was displayed on printouts.</a:t>
            </a:r>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42</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9144000" cy="654032"/>
          </a:xfrm>
          <a:solidFill>
            <a:schemeClr val="accent4">
              <a:lumMod val="60000"/>
              <a:lumOff val="40000"/>
            </a:schemeClr>
          </a:solidFill>
        </p:spPr>
        <p:txBody>
          <a:bodyPr>
            <a:normAutofit fontScale="90000"/>
          </a:bodyPr>
          <a:lstStyle/>
          <a:p>
            <a:r>
              <a:rPr lang="en-US" altLang="zh-CN" sz="3600" dirty="0" smtClean="0"/>
              <a:t>Second Generation (1956-1963) Transistors [</a:t>
            </a:r>
            <a:r>
              <a:rPr lang="zh-CN" altLang="en-US" sz="2700" dirty="0" smtClean="0"/>
              <a:t>晶体管</a:t>
            </a:r>
            <a:r>
              <a:rPr lang="en-US" altLang="zh-CN" sz="3600" dirty="0" smtClean="0"/>
              <a:t>]</a:t>
            </a:r>
            <a:endParaRPr lang="zh-CN" altLang="en-US" sz="3600" dirty="0"/>
          </a:p>
        </p:txBody>
      </p:sp>
      <p:sp>
        <p:nvSpPr>
          <p:cNvPr id="3" name="Content Placeholder 2"/>
          <p:cNvSpPr>
            <a:spLocks noGrp="1"/>
          </p:cNvSpPr>
          <p:nvPr>
            <p:ph idx="1"/>
          </p:nvPr>
        </p:nvSpPr>
        <p:spPr>
          <a:xfrm>
            <a:off x="0" y="857232"/>
            <a:ext cx="6858000" cy="6000768"/>
          </a:xfrm>
        </p:spPr>
        <p:txBody>
          <a:bodyPr>
            <a:normAutofit fontScale="92500" lnSpcReduction="10000"/>
          </a:bodyPr>
          <a:lstStyle/>
          <a:p>
            <a:r>
              <a:rPr lang="en-US" altLang="zh-CN" b="1" dirty="0" smtClean="0">
                <a:solidFill>
                  <a:schemeClr val="accent6">
                    <a:lumMod val="75000"/>
                  </a:schemeClr>
                </a:solidFill>
              </a:rPr>
              <a:t>Transistors</a:t>
            </a:r>
            <a:r>
              <a:rPr lang="en-US" altLang="zh-CN" dirty="0" smtClean="0"/>
              <a:t> replaced vacuum tubes and ushered in the second generation of computers. </a:t>
            </a:r>
          </a:p>
          <a:p>
            <a:pPr lvl="1"/>
            <a:r>
              <a:rPr lang="en-US" altLang="zh-CN" dirty="0" smtClean="0"/>
              <a:t>The transistor was invented in 1947 but did not see widespread use in computers until the late 1950s. </a:t>
            </a:r>
          </a:p>
          <a:p>
            <a:pPr lvl="1"/>
            <a:r>
              <a:rPr lang="en-US" altLang="zh-CN" dirty="0" smtClean="0"/>
              <a:t>The transistor was far superior to the vacuum tube, </a:t>
            </a:r>
            <a:r>
              <a:rPr lang="en-US" altLang="zh-CN" dirty="0" smtClean="0">
                <a:solidFill>
                  <a:srgbClr val="0070C0"/>
                </a:solidFill>
              </a:rPr>
              <a:t>allowing computers to become smaller, faster, cheaper, more energy-efficient and more reliable </a:t>
            </a:r>
            <a:r>
              <a:rPr lang="en-US" altLang="zh-CN" dirty="0" smtClean="0"/>
              <a:t>than their first-generation predecessors. </a:t>
            </a:r>
          </a:p>
          <a:p>
            <a:pPr lvl="1"/>
            <a:r>
              <a:rPr lang="en-US" altLang="zh-CN" dirty="0" smtClean="0"/>
              <a:t>Though the transistor still generated a great deal of heat that subjected the computer to damage, it was a vast improvement over the vacuum tube. </a:t>
            </a:r>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43</a:t>
            </a:fld>
            <a:endParaRPr lang="zh-CN" altLang="en-US"/>
          </a:p>
        </p:txBody>
      </p:sp>
      <p:pic>
        <p:nvPicPr>
          <p:cNvPr id="6" name="Picture 2"/>
          <p:cNvPicPr>
            <a:picLocks noChangeAspect="1" noChangeArrowheads="1"/>
          </p:cNvPicPr>
          <p:nvPr/>
        </p:nvPicPr>
        <p:blipFill>
          <a:blip r:embed="rId3" cstate="print"/>
          <a:srcRect/>
          <a:stretch>
            <a:fillRect/>
          </a:stretch>
        </p:blipFill>
        <p:spPr bwMode="auto">
          <a:xfrm>
            <a:off x="6781801" y="914401"/>
            <a:ext cx="1756282" cy="2362200"/>
          </a:xfrm>
          <a:prstGeom prst="rect">
            <a:avLst/>
          </a:prstGeom>
          <a:noFill/>
          <a:ln w="9525">
            <a:noFill/>
            <a:miter lim="800000"/>
            <a:headEnd/>
            <a:tailEnd/>
          </a:ln>
          <a:effectLst/>
        </p:spPr>
      </p:pic>
      <p:sp>
        <p:nvSpPr>
          <p:cNvPr id="7" name="Rectangle 6"/>
          <p:cNvSpPr/>
          <p:nvPr/>
        </p:nvSpPr>
        <p:spPr>
          <a:xfrm>
            <a:off x="6553200" y="3371671"/>
            <a:ext cx="2590800" cy="1200329"/>
          </a:xfrm>
          <a:prstGeom prst="rect">
            <a:avLst/>
          </a:prstGeom>
        </p:spPr>
        <p:txBody>
          <a:bodyPr wrap="square">
            <a:spAutoFit/>
          </a:bodyPr>
          <a:lstStyle/>
          <a:p>
            <a:r>
              <a:rPr lang="en-US" altLang="zh-CN" dirty="0" smtClean="0"/>
              <a:t>some historians claim the transistor was the most important invention of the 20th century</a:t>
            </a:r>
            <a:endParaRPr lang="en-US" altLang="zh-CN" dirty="0"/>
          </a:p>
        </p:txBody>
      </p:sp>
      <p:pic>
        <p:nvPicPr>
          <p:cNvPr id="8" name="Picture 2"/>
          <p:cNvPicPr>
            <a:picLocks noChangeAspect="1" noChangeArrowheads="1"/>
          </p:cNvPicPr>
          <p:nvPr/>
        </p:nvPicPr>
        <p:blipFill>
          <a:blip r:embed="rId4" cstate="print"/>
          <a:srcRect/>
          <a:stretch>
            <a:fillRect/>
          </a:stretch>
        </p:blipFill>
        <p:spPr bwMode="auto">
          <a:xfrm>
            <a:off x="7315200" y="4653976"/>
            <a:ext cx="928662" cy="22040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28"/>
            <a:ext cx="9144000" cy="654032"/>
          </a:xfrm>
        </p:spPr>
        <p:txBody>
          <a:bodyPr>
            <a:normAutofit/>
          </a:bodyPr>
          <a:lstStyle/>
          <a:p>
            <a:r>
              <a:rPr lang="en-US" altLang="zh-CN" sz="3600" dirty="0" smtClean="0"/>
              <a:t>Early Logic Modules:</a:t>
            </a:r>
            <a:r>
              <a:rPr lang="zh-CN" altLang="en-US" sz="2800" dirty="0" smtClean="0"/>
              <a:t> </a:t>
            </a:r>
            <a:r>
              <a:rPr lang="en-US" altLang="zh-CN" sz="2800" dirty="0" smtClean="0"/>
              <a:t>Circuit board with transistors</a:t>
            </a:r>
            <a:endParaRPr lang="zh-CN" altLang="en-US" sz="3600" dirty="0"/>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44</a:t>
            </a:fld>
            <a:endParaRPr lang="zh-CN" altLang="en-US"/>
          </a:p>
        </p:txBody>
      </p:sp>
      <p:pic>
        <p:nvPicPr>
          <p:cNvPr id="6" name="Picture 3"/>
          <p:cNvPicPr>
            <a:picLocks noGrp="1" noChangeAspect="1" noChangeArrowheads="1"/>
          </p:cNvPicPr>
          <p:nvPr>
            <p:ph idx="1"/>
          </p:nvPr>
        </p:nvPicPr>
        <p:blipFill>
          <a:blip r:embed="rId3" cstate="print"/>
          <a:srcRect/>
          <a:stretch>
            <a:fillRect/>
          </a:stretch>
        </p:blipFill>
        <p:spPr bwMode="auto">
          <a:xfrm>
            <a:off x="1071537" y="1049521"/>
            <a:ext cx="7393833" cy="4929222"/>
          </a:xfrm>
          <a:prstGeom prst="rect">
            <a:avLst/>
          </a:prstGeom>
          <a:noFill/>
          <a:ln w="9525">
            <a:noFill/>
            <a:miter lim="800000"/>
            <a:headEnd/>
            <a:tailEnd/>
          </a:ln>
        </p:spPr>
      </p:pic>
      <p:sp>
        <p:nvSpPr>
          <p:cNvPr id="7" name="Rectangle 6"/>
          <p:cNvSpPr/>
          <p:nvPr/>
        </p:nvSpPr>
        <p:spPr>
          <a:xfrm>
            <a:off x="4572000" y="6050181"/>
            <a:ext cx="4572000" cy="307777"/>
          </a:xfrm>
          <a:prstGeom prst="rect">
            <a:avLst/>
          </a:prstGeom>
        </p:spPr>
        <p:txBody>
          <a:bodyPr>
            <a:spAutoFit/>
          </a:bodyPr>
          <a:lstStyle/>
          <a:p>
            <a:r>
              <a:rPr lang="en-US" altLang="zh-CN" sz="1400" dirty="0" smtClean="0"/>
              <a:t>http://davewhitmore.net/Images/computer_history.htm</a:t>
            </a:r>
            <a:endParaRPr lang="zh-CN" altLang="en-US" sz="1400" dirty="0"/>
          </a:p>
        </p:txBody>
      </p:sp>
      <p:pic>
        <p:nvPicPr>
          <p:cNvPr id="103426" name="Picture 2" descr="C:\Users\mlinking\AppData\Local\Temp\SNAGHTML202cea95.PNG"/>
          <p:cNvPicPr>
            <a:picLocks noChangeAspect="1" noChangeArrowheads="1"/>
          </p:cNvPicPr>
          <p:nvPr/>
        </p:nvPicPr>
        <p:blipFill>
          <a:blip r:embed="rId4" cstate="print"/>
          <a:srcRect/>
          <a:stretch>
            <a:fillRect/>
          </a:stretch>
        </p:blipFill>
        <p:spPr bwMode="auto">
          <a:xfrm>
            <a:off x="0" y="838200"/>
            <a:ext cx="4060070" cy="26670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8" y="0"/>
            <a:ext cx="3428992" cy="428604"/>
          </a:xfrm>
        </p:spPr>
        <p:txBody>
          <a:bodyPr>
            <a:noAutofit/>
          </a:bodyPr>
          <a:lstStyle/>
          <a:p>
            <a:r>
              <a:rPr lang="en-US" altLang="zh-CN" sz="2400" dirty="0" smtClean="0"/>
              <a:t>? Computer - Mainframe</a:t>
            </a:r>
            <a:endParaRPr lang="zh-CN" altLang="en-US" sz="2400" dirty="0"/>
          </a:p>
        </p:txBody>
      </p:sp>
      <p:sp>
        <p:nvSpPr>
          <p:cNvPr id="4" name="Footer Placeholder 3"/>
          <p:cNvSpPr>
            <a:spLocks noGrp="1"/>
          </p:cNvSpPr>
          <p:nvPr>
            <p:ph type="ftr" sz="quarter" idx="11"/>
          </p:nvPr>
        </p:nvSpPr>
        <p:spPr/>
        <p:txBody>
          <a:bodyPr/>
          <a:lstStyle/>
          <a:p>
            <a:r>
              <a:rPr lang="en-US" altLang="zh-CN" smtClean="0"/>
              <a:t>Part III: Computer Architecture</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45</a:t>
            </a:fld>
            <a:endParaRPr lang="zh-CN" altLang="en-US"/>
          </a:p>
        </p:txBody>
      </p:sp>
      <p:pic>
        <p:nvPicPr>
          <p:cNvPr id="142339" name="Picture 3"/>
          <p:cNvPicPr>
            <a:picLocks noGrp="1" noChangeAspect="1" noChangeArrowheads="1"/>
          </p:cNvPicPr>
          <p:nvPr>
            <p:ph idx="1"/>
          </p:nvPr>
        </p:nvPicPr>
        <p:blipFill>
          <a:blip r:embed="rId3" cstate="print"/>
          <a:srcRect/>
          <a:stretch>
            <a:fillRect/>
          </a:stretch>
        </p:blipFill>
        <p:spPr bwMode="auto">
          <a:xfrm>
            <a:off x="0" y="0"/>
            <a:ext cx="5930484" cy="6858000"/>
          </a:xfrm>
          <a:prstGeom prst="rect">
            <a:avLst/>
          </a:prstGeom>
          <a:noFill/>
          <a:ln w="9525">
            <a:noFill/>
            <a:miter lim="800000"/>
            <a:headEnd/>
            <a:tailEnd/>
          </a:ln>
        </p:spPr>
      </p:pic>
      <p:sp>
        <p:nvSpPr>
          <p:cNvPr id="7" name="Rectangle 6"/>
          <p:cNvSpPr/>
          <p:nvPr/>
        </p:nvSpPr>
        <p:spPr>
          <a:xfrm>
            <a:off x="0" y="0"/>
            <a:ext cx="830997" cy="4165051"/>
          </a:xfrm>
          <a:prstGeom prst="rect">
            <a:avLst/>
          </a:prstGeom>
        </p:spPr>
        <p:txBody>
          <a:bodyPr vert="eaVert" wrap="none">
            <a:spAutoFit/>
          </a:bodyPr>
          <a:lstStyle/>
          <a:p>
            <a:r>
              <a:rPr lang="en-US" altLang="zh-CN" sz="2400" i="1" dirty="0" smtClean="0"/>
              <a:t>Mainframe System</a:t>
            </a:r>
          </a:p>
          <a:p>
            <a:r>
              <a:rPr lang="en-US" altLang="zh-CN" dirty="0" smtClean="0"/>
              <a:t>http://www.answers.com/topic/mainframe</a:t>
            </a:r>
            <a:endParaRPr lang="zh-CN" altLang="en-US" dirty="0"/>
          </a:p>
        </p:txBody>
      </p:sp>
      <p:sp>
        <p:nvSpPr>
          <p:cNvPr id="10" name="Content Placeholder 2"/>
          <p:cNvSpPr txBox="1">
            <a:spLocks/>
          </p:cNvSpPr>
          <p:nvPr/>
        </p:nvSpPr>
        <p:spPr>
          <a:xfrm>
            <a:off x="5857884" y="500066"/>
            <a:ext cx="3286116" cy="6429396"/>
          </a:xfrm>
          <a:prstGeom prst="rect">
            <a:avLst/>
          </a:prstGeom>
        </p:spPr>
        <p:txBody>
          <a:bodyPr vert="horz" lIns="91440" tIns="45720" rIns="91440" bIns="45720" rtlCol="0">
            <a:noAutofit/>
          </a:bodyPr>
          <a:lstStyle/>
          <a:p>
            <a:pPr marL="342900" lvl="0" indent="-342900">
              <a:spcBef>
                <a:spcPct val="20000"/>
              </a:spcBef>
              <a:buFont typeface="Arial" pitchFamily="34" charset="0"/>
              <a:buChar char="•"/>
            </a:pPr>
            <a:r>
              <a:rPr lang="en-US" altLang="zh-CN" dirty="0" smtClean="0"/>
              <a:t>In the "ancient" mid-1960s, all computers were mainframes, since the term referred to the main CPU cabinet. Today, it refers to a class of ultra-reliable medium and large-scale servers designed for enterprise-class and carrier-class operations.</a:t>
            </a:r>
          </a:p>
          <a:p>
            <a:pPr marL="342900" lvl="0" indent="-342900">
              <a:spcBef>
                <a:spcPct val="20000"/>
              </a:spcBef>
              <a:buFont typeface="Arial" pitchFamily="34" charset="0"/>
              <a:buChar char="•"/>
            </a:pPr>
            <a:r>
              <a:rPr lang="en-US" altLang="zh-CN" dirty="0" smtClean="0"/>
              <a:t>Mainframes support symmetric multiprocessing (SMP) with several dozen central processors in one system. They are highly scalable. Built with multiple ports into high-speed caches and main memory, a mainframe can address thousands of gigabytes of RAM. They connect to high-speed disk subsystems that can hold terabytes of data.</a:t>
            </a:r>
            <a:endParaRPr kumimoji="0" lang="zh-CN" altLang="en-US"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6907516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smtClean="0"/>
              <a:t>Part V: Computer History</a:t>
            </a:r>
            <a:endParaRPr lang="en-US"/>
          </a:p>
        </p:txBody>
      </p:sp>
      <p:sp>
        <p:nvSpPr>
          <p:cNvPr id="5" name="灯片编号占位符 4"/>
          <p:cNvSpPr>
            <a:spLocks noGrp="1"/>
          </p:cNvSpPr>
          <p:nvPr>
            <p:ph type="sldNum" sz="quarter" idx="12"/>
          </p:nvPr>
        </p:nvSpPr>
        <p:spPr/>
        <p:txBody>
          <a:bodyPr/>
          <a:lstStyle/>
          <a:p>
            <a:fld id="{B6F15528-21DE-4FAA-801E-634DDDAF4B2B}" type="slidenum">
              <a:rPr lang="en-US" smtClean="0"/>
              <a:pPr/>
              <a:t>46</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214438"/>
            <a:ext cx="6932613"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32307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IBM 7094</a:t>
            </a:r>
            <a:endParaRPr lang="zh-CN" altLang="en-US" dirty="0"/>
          </a:p>
        </p:txBody>
      </p:sp>
      <p:sp>
        <p:nvSpPr>
          <p:cNvPr id="4" name="Footer Placeholder 3"/>
          <p:cNvSpPr>
            <a:spLocks noGrp="1"/>
          </p:cNvSpPr>
          <p:nvPr>
            <p:ph type="ftr" sz="quarter" idx="11"/>
          </p:nvPr>
        </p:nvSpPr>
        <p:spPr/>
        <p:txBody>
          <a:bodyPr/>
          <a:lstStyle/>
          <a:p>
            <a:r>
              <a:rPr lang="en-US" altLang="zh-CN" smtClean="0"/>
              <a:t>Part III: Computer Architecture</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47</a:t>
            </a:fld>
            <a:endParaRPr lang="zh-CN" altLang="en-US"/>
          </a:p>
        </p:txBody>
      </p:sp>
      <p:pic>
        <p:nvPicPr>
          <p:cNvPr id="186370" name="Picture 2"/>
          <p:cNvPicPr>
            <a:picLocks noGrp="1" noChangeAspect="1" noChangeArrowheads="1"/>
          </p:cNvPicPr>
          <p:nvPr>
            <p:ph idx="1"/>
          </p:nvPr>
        </p:nvPicPr>
        <p:blipFill>
          <a:blip r:embed="rId3" cstate="print"/>
          <a:srcRect/>
          <a:stretch>
            <a:fillRect/>
          </a:stretch>
        </p:blipFill>
        <p:spPr bwMode="auto">
          <a:xfrm>
            <a:off x="357158" y="1000108"/>
            <a:ext cx="7715304" cy="5143536"/>
          </a:xfrm>
          <a:prstGeom prst="rect">
            <a:avLst/>
          </a:prstGeom>
          <a:noFill/>
          <a:ln w="9525">
            <a:noFill/>
            <a:miter lim="800000"/>
            <a:headEnd/>
            <a:tailEnd/>
          </a:ln>
        </p:spPr>
      </p:pic>
      <p:sp>
        <p:nvSpPr>
          <p:cNvPr id="7" name="Cloud Callout 6"/>
          <p:cNvSpPr/>
          <p:nvPr/>
        </p:nvSpPr>
        <p:spPr>
          <a:xfrm>
            <a:off x="5643538" y="1571612"/>
            <a:ext cx="3500462" cy="221457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But it can also be made perfect!</a:t>
            </a:r>
            <a:endParaRPr lang="zh-CN" altLang="en-US" sz="2400" dirty="0"/>
          </a:p>
        </p:txBody>
      </p:sp>
    </p:spTree>
    <p:extLst>
      <p:ext uri="{BB962C8B-B14F-4D97-AF65-F5344CB8AC3E}">
        <p14:creationId xmlns:p14="http://schemas.microsoft.com/office/powerpoint/2010/main" val="99250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IBM 7094</a:t>
            </a:r>
            <a:endParaRPr lang="zh-CN" altLang="en-US" dirty="0"/>
          </a:p>
        </p:txBody>
      </p:sp>
      <p:sp>
        <p:nvSpPr>
          <p:cNvPr id="4" name="Footer Placeholder 3"/>
          <p:cNvSpPr>
            <a:spLocks noGrp="1"/>
          </p:cNvSpPr>
          <p:nvPr>
            <p:ph type="ftr" sz="quarter" idx="11"/>
          </p:nvPr>
        </p:nvSpPr>
        <p:spPr/>
        <p:txBody>
          <a:bodyPr/>
          <a:lstStyle/>
          <a:p>
            <a:r>
              <a:rPr lang="en-US" altLang="zh-CN" smtClean="0"/>
              <a:t>Part III: Computer Architecture</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48</a:t>
            </a:fld>
            <a:endParaRPr lang="zh-CN" altLang="en-US"/>
          </a:p>
        </p:txBody>
      </p:sp>
      <p:pic>
        <p:nvPicPr>
          <p:cNvPr id="183298" name="Picture 2"/>
          <p:cNvPicPr>
            <a:picLocks noGrp="1" noChangeAspect="1" noChangeArrowheads="1"/>
          </p:cNvPicPr>
          <p:nvPr>
            <p:ph idx="1"/>
          </p:nvPr>
        </p:nvPicPr>
        <p:blipFill>
          <a:blip r:embed="rId3" cstate="print"/>
          <a:srcRect/>
          <a:stretch>
            <a:fillRect/>
          </a:stretch>
        </p:blipFill>
        <p:spPr bwMode="auto">
          <a:xfrm>
            <a:off x="1000100" y="1000108"/>
            <a:ext cx="6472703" cy="5214974"/>
          </a:xfrm>
          <a:prstGeom prst="rect">
            <a:avLst/>
          </a:prstGeom>
          <a:noFill/>
          <a:ln w="9525">
            <a:noFill/>
            <a:miter lim="800000"/>
            <a:headEnd/>
            <a:tailEnd/>
          </a:ln>
        </p:spPr>
      </p:pic>
    </p:spTree>
    <p:extLst>
      <p:ext uri="{BB962C8B-B14F-4D97-AF65-F5344CB8AC3E}">
        <p14:creationId xmlns:p14="http://schemas.microsoft.com/office/powerpoint/2010/main" val="13791677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28"/>
            <a:ext cx="9144000" cy="654032"/>
          </a:xfrm>
        </p:spPr>
        <p:txBody>
          <a:bodyPr>
            <a:normAutofit fontScale="90000"/>
          </a:bodyPr>
          <a:lstStyle/>
          <a:p>
            <a:r>
              <a:rPr lang="en-US" altLang="zh-CN" dirty="0" smtClean="0"/>
              <a:t>IBM 1401 – </a:t>
            </a:r>
            <a:r>
              <a:rPr lang="en-US" altLang="zh-CN" sz="3600" dirty="0" smtClean="0"/>
              <a:t>The legendary Data processing system</a:t>
            </a:r>
            <a:endParaRPr lang="zh-CN" altLang="en-US" dirty="0"/>
          </a:p>
        </p:txBody>
      </p:sp>
      <p:sp>
        <p:nvSpPr>
          <p:cNvPr id="4" name="Footer Placeholder 3"/>
          <p:cNvSpPr>
            <a:spLocks noGrp="1"/>
          </p:cNvSpPr>
          <p:nvPr>
            <p:ph type="ftr" sz="quarter" idx="11"/>
          </p:nvPr>
        </p:nvSpPr>
        <p:spPr/>
        <p:txBody>
          <a:bodyPr/>
          <a:lstStyle/>
          <a:p>
            <a:r>
              <a:rPr lang="en-US" altLang="zh-CN" smtClean="0"/>
              <a:t>Part III: Computer Architecture</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49</a:t>
            </a:fld>
            <a:endParaRPr lang="zh-CN" altLang="en-US"/>
          </a:p>
        </p:txBody>
      </p:sp>
      <p:pic>
        <p:nvPicPr>
          <p:cNvPr id="224258" name="Picture 2"/>
          <p:cNvPicPr>
            <a:picLocks noGrp="1" noChangeAspect="1" noChangeArrowheads="1"/>
          </p:cNvPicPr>
          <p:nvPr>
            <p:ph idx="1"/>
          </p:nvPr>
        </p:nvPicPr>
        <p:blipFill>
          <a:blip r:embed="rId3" cstate="print"/>
          <a:srcRect/>
          <a:stretch>
            <a:fillRect/>
          </a:stretch>
        </p:blipFill>
        <p:spPr bwMode="auto">
          <a:xfrm>
            <a:off x="1000100" y="928670"/>
            <a:ext cx="4071966" cy="5301488"/>
          </a:xfrm>
          <a:prstGeom prst="rect">
            <a:avLst/>
          </a:prstGeom>
          <a:noFill/>
          <a:ln w="9525">
            <a:noFill/>
            <a:miter lim="800000"/>
            <a:headEnd/>
            <a:tailEnd/>
          </a:ln>
        </p:spPr>
      </p:pic>
      <p:sp>
        <p:nvSpPr>
          <p:cNvPr id="7" name="Rectangle 6"/>
          <p:cNvSpPr/>
          <p:nvPr/>
        </p:nvSpPr>
        <p:spPr>
          <a:xfrm>
            <a:off x="5000628" y="2621157"/>
            <a:ext cx="3786214" cy="307777"/>
          </a:xfrm>
          <a:prstGeom prst="rect">
            <a:avLst/>
          </a:prstGeom>
        </p:spPr>
        <p:txBody>
          <a:bodyPr wrap="square">
            <a:spAutoFit/>
          </a:bodyPr>
          <a:lstStyle/>
          <a:p>
            <a:r>
              <a:rPr lang="en-US" altLang="zh-CN" sz="1400" dirty="0" smtClean="0"/>
              <a:t>http://www.magcloud.com/browse/Issue/37765</a:t>
            </a:r>
            <a:endParaRPr lang="zh-CN" altLang="en-US" sz="1400" dirty="0"/>
          </a:p>
        </p:txBody>
      </p:sp>
      <p:pic>
        <p:nvPicPr>
          <p:cNvPr id="224259" name="Picture 3"/>
          <p:cNvPicPr>
            <a:picLocks noChangeAspect="1" noChangeArrowheads="1"/>
          </p:cNvPicPr>
          <p:nvPr/>
        </p:nvPicPr>
        <p:blipFill>
          <a:blip r:embed="rId4" cstate="print"/>
          <a:srcRect/>
          <a:stretch>
            <a:fillRect/>
          </a:stretch>
        </p:blipFill>
        <p:spPr bwMode="auto">
          <a:xfrm>
            <a:off x="5072066" y="2964679"/>
            <a:ext cx="4071934" cy="3393279"/>
          </a:xfrm>
          <a:prstGeom prst="rect">
            <a:avLst/>
          </a:prstGeom>
          <a:noFill/>
          <a:ln w="9525">
            <a:noFill/>
            <a:miter lim="800000"/>
            <a:headEnd/>
            <a:tailEnd/>
          </a:ln>
        </p:spPr>
      </p:pic>
      <p:sp>
        <p:nvSpPr>
          <p:cNvPr id="9" name="Rectangle 8"/>
          <p:cNvSpPr/>
          <p:nvPr/>
        </p:nvSpPr>
        <p:spPr>
          <a:xfrm>
            <a:off x="4214794" y="6215082"/>
            <a:ext cx="4929206" cy="261610"/>
          </a:xfrm>
          <a:prstGeom prst="rect">
            <a:avLst/>
          </a:prstGeom>
        </p:spPr>
        <p:txBody>
          <a:bodyPr wrap="square">
            <a:spAutoFit/>
          </a:bodyPr>
          <a:lstStyle/>
          <a:p>
            <a:r>
              <a:rPr lang="en-US" altLang="zh-CN" sz="1100" dirty="0" smtClean="0"/>
              <a:t>http://www.irishtimes.com/newspaper/finance/2009/1113/1224258713702.html</a:t>
            </a:r>
            <a:endParaRPr lang="zh-CN" altLang="en-US" sz="1100" dirty="0"/>
          </a:p>
        </p:txBody>
      </p:sp>
      <p:sp>
        <p:nvSpPr>
          <p:cNvPr id="10" name="Notched Right Arrow 9"/>
          <p:cNvSpPr/>
          <p:nvPr/>
        </p:nvSpPr>
        <p:spPr>
          <a:xfrm rot="10800000">
            <a:off x="5000628" y="2428868"/>
            <a:ext cx="357190" cy="21431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1495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228600"/>
            <a:ext cx="7772400" cy="1143000"/>
          </a:xfrm>
        </p:spPr>
        <p:txBody>
          <a:bodyPr>
            <a:normAutofit/>
          </a:bodyPr>
          <a:lstStyle/>
          <a:p>
            <a:pPr eaLnBrk="1" hangingPunct="1"/>
            <a:r>
              <a:rPr lang="en-US" sz="4000" dirty="0">
                <a:ea typeface="ＭＳ Ｐゴシック" pitchFamily="94" charset="-128"/>
                <a:cs typeface="ＭＳ Ｐゴシック" pitchFamily="94" charset="-128"/>
              </a:rPr>
              <a:t>Early Mathematics &amp; Computation</a:t>
            </a:r>
          </a:p>
        </p:txBody>
      </p:sp>
      <p:sp>
        <p:nvSpPr>
          <p:cNvPr id="19459" name="Rectangle 3"/>
          <p:cNvSpPr>
            <a:spLocks noGrp="1" noChangeArrowheads="1"/>
          </p:cNvSpPr>
          <p:nvPr>
            <p:ph idx="1"/>
          </p:nvPr>
        </p:nvSpPr>
        <p:spPr>
          <a:xfrm>
            <a:off x="533400" y="1295400"/>
            <a:ext cx="8382000" cy="4876800"/>
          </a:xfrm>
        </p:spPr>
        <p:txBody>
          <a:bodyPr>
            <a:normAutofit fontScale="92500" lnSpcReduction="20000"/>
          </a:bodyPr>
          <a:lstStyle/>
          <a:p>
            <a:pPr>
              <a:lnSpc>
                <a:spcPct val="90000"/>
              </a:lnSpc>
            </a:pPr>
            <a:r>
              <a:rPr lang="en-US" sz="3600" dirty="0" smtClean="0">
                <a:ea typeface="ＭＳ Ｐゴシック" pitchFamily="94" charset="-128"/>
                <a:cs typeface="ＭＳ Ｐゴシック" pitchFamily="94" charset="-128"/>
              </a:rPr>
              <a:t>Babylonians and Egyptians, &gt; 3000 yrs ago</a:t>
            </a:r>
          </a:p>
          <a:p>
            <a:pPr lvl="1">
              <a:lnSpc>
                <a:spcPct val="90000"/>
              </a:lnSpc>
            </a:pPr>
            <a:r>
              <a:rPr lang="en-US" dirty="0" smtClean="0">
                <a:ea typeface="ＭＳ Ｐゴシック" pitchFamily="94" charset="-128"/>
                <a:cs typeface="ＭＳ Ｐゴシック" pitchFamily="94" charset="-128"/>
              </a:rPr>
              <a:t>numerical methods for generating tables of square roots, multiplication, trig</a:t>
            </a:r>
          </a:p>
          <a:p>
            <a:pPr lvl="1">
              <a:lnSpc>
                <a:spcPct val="90000"/>
              </a:lnSpc>
            </a:pPr>
            <a:r>
              <a:rPr lang="en-US" dirty="0" smtClean="0">
                <a:ea typeface="ＭＳ Ｐゴシック" pitchFamily="94" charset="-128"/>
                <a:cs typeface="ＭＳ Ｐゴシック" pitchFamily="94" charset="-128"/>
              </a:rPr>
              <a:t>Applications: navigation, agriculture, taxation</a:t>
            </a:r>
          </a:p>
          <a:p>
            <a:pPr>
              <a:lnSpc>
                <a:spcPct val="90000"/>
              </a:lnSpc>
            </a:pPr>
            <a:r>
              <a:rPr lang="en-US" sz="3600" dirty="0" smtClean="0">
                <a:ea typeface="ＭＳ Ｐゴシック" pitchFamily="94" charset="-128"/>
                <a:cs typeface="ＭＳ Ｐゴシック" pitchFamily="94" charset="-128"/>
              </a:rPr>
              <a:t>Greeks, &gt; 3000 yrs ago</a:t>
            </a:r>
          </a:p>
          <a:p>
            <a:pPr lvl="1">
              <a:lnSpc>
                <a:spcPct val="90000"/>
              </a:lnSpc>
            </a:pPr>
            <a:r>
              <a:rPr lang="en-US" dirty="0" smtClean="0">
                <a:ea typeface="ＭＳ Ｐゴシック" pitchFamily="94" charset="-128"/>
                <a:cs typeface="ＭＳ Ｐゴシック" pitchFamily="94" charset="-128"/>
              </a:rPr>
              <a:t>geometry and logic</a:t>
            </a:r>
          </a:p>
          <a:p>
            <a:pPr>
              <a:lnSpc>
                <a:spcPct val="90000"/>
              </a:lnSpc>
            </a:pPr>
            <a:r>
              <a:rPr lang="en-US" sz="3600" dirty="0" smtClean="0">
                <a:ea typeface="ＭＳ Ｐゴシック" pitchFamily="94" charset="-128"/>
                <a:cs typeface="ＭＳ Ｐゴシック" pitchFamily="94" charset="-128"/>
              </a:rPr>
              <a:t>Indians, ~ 600 AD</a:t>
            </a:r>
          </a:p>
          <a:p>
            <a:pPr lvl="1">
              <a:lnSpc>
                <a:spcPct val="90000"/>
              </a:lnSpc>
            </a:pPr>
            <a:r>
              <a:rPr lang="en-US" dirty="0" smtClean="0">
                <a:ea typeface="ＭＳ Ｐゴシック" pitchFamily="94" charset="-128"/>
                <a:cs typeface="ＭＳ Ｐゴシック" pitchFamily="94" charset="-128"/>
              </a:rPr>
              <a:t>started using placeholders and a decimal number system, similar to modern</a:t>
            </a:r>
          </a:p>
          <a:p>
            <a:pPr lvl="1">
              <a:lnSpc>
                <a:spcPct val="90000"/>
              </a:lnSpc>
            </a:pPr>
            <a:r>
              <a:rPr lang="en-US" dirty="0" smtClean="0">
                <a:ea typeface="ＭＳ Ｐゴシック" pitchFamily="94" charset="-128"/>
                <a:cs typeface="ＭＳ Ｐゴシック" pitchFamily="94" charset="-128"/>
              </a:rPr>
              <a:t>idea spread to Middle East</a:t>
            </a:r>
          </a:p>
          <a:p>
            <a:pPr>
              <a:lnSpc>
                <a:spcPct val="90000"/>
              </a:lnSpc>
            </a:pPr>
            <a:r>
              <a:rPr lang="en-US" sz="3600" dirty="0" smtClean="0">
                <a:ea typeface="ＭＳ Ｐゴシック" pitchFamily="94" charset="-128"/>
                <a:cs typeface="ＭＳ Ｐゴシック" pitchFamily="94" charset="-128"/>
              </a:rPr>
              <a:t>Arabs and Persians ~ 800 AD</a:t>
            </a:r>
          </a:p>
          <a:p>
            <a:pPr lvl="1">
              <a:lnSpc>
                <a:spcPct val="90000"/>
              </a:lnSpc>
            </a:pPr>
            <a:r>
              <a:rPr lang="en-US" dirty="0" smtClean="0">
                <a:ea typeface="ＭＳ Ｐゴシック" pitchFamily="94" charset="-128"/>
                <a:cs typeface="ＭＳ Ｐゴシック" pitchFamily="94" charset="-128"/>
              </a:rPr>
              <a:t>algorithms</a:t>
            </a:r>
          </a:p>
        </p:txBody>
      </p:sp>
      <p:sp>
        <p:nvSpPr>
          <p:cNvPr id="19460"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D5D82565-BDEF-4E62-B564-A5DD87EEA522}" type="slidenum">
              <a:rPr lang="en-US"/>
              <a:pPr/>
              <a:t>5</a:t>
            </a:fld>
            <a:endParaRPr lang="en-US"/>
          </a:p>
        </p:txBody>
      </p:sp>
      <p:sp>
        <p:nvSpPr>
          <p:cNvPr id="6" name="Rectangle 5"/>
          <p:cNvSpPr/>
          <p:nvPr/>
        </p:nvSpPr>
        <p:spPr>
          <a:xfrm>
            <a:off x="838200" y="6172201"/>
            <a:ext cx="8305800" cy="304800"/>
          </a:xfrm>
          <a:prstGeom prst="rect">
            <a:avLst/>
          </a:prstGeom>
        </p:spPr>
        <p:txBody>
          <a:bodyPr wrap="square">
            <a:spAutoFit/>
          </a:bodyPr>
          <a:lstStyle/>
          <a:p>
            <a:r>
              <a:rPr lang="en-US" altLang="zh-CN" sz="1400" dirty="0" smtClean="0">
                <a:solidFill>
                  <a:schemeClr val="bg1">
                    <a:lumMod val="85000"/>
                  </a:schemeClr>
                </a:solidFill>
              </a:rPr>
              <a:t>PPTs from others\Invitation to Computer Science\parasol.tamu.edu_~welch_teaching_181.s10\history.pptx</a:t>
            </a:r>
            <a:endParaRPr lang="zh-CN" altLang="en-US" sz="1400"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smtClean="0"/>
              <a:t>Part V: Computer History</a:t>
            </a:r>
            <a:endParaRPr lang="en-US"/>
          </a:p>
        </p:txBody>
      </p:sp>
      <p:pic>
        <p:nvPicPr>
          <p:cNvPr id="8" name="Picture 4" descr="numexam1"/>
          <p:cNvPicPr>
            <a:picLocks noChangeAspect="1" noChangeArrowheads="1"/>
          </p:cNvPicPr>
          <p:nvPr/>
        </p:nvPicPr>
        <p:blipFill>
          <a:blip r:embed="rId3" cstate="print"/>
          <a:srcRect/>
          <a:stretch>
            <a:fillRect/>
          </a:stretch>
        </p:blipFill>
        <p:spPr bwMode="auto">
          <a:xfrm>
            <a:off x="5334000" y="2743200"/>
            <a:ext cx="3510492"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IBM 140x: 1401, 1402, 1403, and 1406</a:t>
            </a:r>
            <a:endParaRPr lang="zh-CN" altLang="en-US" dirty="0"/>
          </a:p>
        </p:txBody>
      </p:sp>
      <p:sp>
        <p:nvSpPr>
          <p:cNvPr id="4" name="Footer Placeholder 3"/>
          <p:cNvSpPr>
            <a:spLocks noGrp="1"/>
          </p:cNvSpPr>
          <p:nvPr>
            <p:ph type="ftr" sz="quarter" idx="11"/>
          </p:nvPr>
        </p:nvSpPr>
        <p:spPr/>
        <p:txBody>
          <a:bodyPr/>
          <a:lstStyle/>
          <a:p>
            <a:r>
              <a:rPr lang="en-US" altLang="zh-CN" smtClean="0"/>
              <a:t>Part III: Computer Architecture</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50</a:t>
            </a:fld>
            <a:endParaRPr lang="zh-CN" altLang="en-US"/>
          </a:p>
        </p:txBody>
      </p:sp>
      <p:pic>
        <p:nvPicPr>
          <p:cNvPr id="223234" name="Picture 2"/>
          <p:cNvPicPr>
            <a:picLocks noGrp="1" noChangeAspect="1" noChangeArrowheads="1"/>
          </p:cNvPicPr>
          <p:nvPr>
            <p:ph idx="1"/>
          </p:nvPr>
        </p:nvPicPr>
        <p:blipFill>
          <a:blip r:embed="rId3" cstate="print"/>
          <a:srcRect/>
          <a:stretch>
            <a:fillRect/>
          </a:stretch>
        </p:blipFill>
        <p:spPr bwMode="auto">
          <a:xfrm>
            <a:off x="714348" y="1071546"/>
            <a:ext cx="8085101" cy="4643470"/>
          </a:xfrm>
          <a:prstGeom prst="rect">
            <a:avLst/>
          </a:prstGeom>
          <a:noFill/>
          <a:ln w="9525">
            <a:noFill/>
            <a:miter lim="800000"/>
            <a:headEnd/>
            <a:tailEnd/>
          </a:ln>
        </p:spPr>
      </p:pic>
      <p:sp>
        <p:nvSpPr>
          <p:cNvPr id="7" name="Rectangle 6"/>
          <p:cNvSpPr/>
          <p:nvPr/>
        </p:nvSpPr>
        <p:spPr>
          <a:xfrm>
            <a:off x="4572000" y="5786454"/>
            <a:ext cx="4572000" cy="307777"/>
          </a:xfrm>
          <a:prstGeom prst="rect">
            <a:avLst/>
          </a:prstGeom>
        </p:spPr>
        <p:txBody>
          <a:bodyPr>
            <a:spAutoFit/>
          </a:bodyPr>
          <a:lstStyle/>
          <a:p>
            <a:r>
              <a:rPr lang="en-US" altLang="zh-CN" sz="1400" dirty="0" smtClean="0"/>
              <a:t>http://ibm-1401.info/1401-CHM-Left-Labeled-.jpg</a:t>
            </a:r>
            <a:endParaRPr lang="zh-CN" altLang="en-US" sz="1400" dirty="0"/>
          </a:p>
        </p:txBody>
      </p:sp>
    </p:spTree>
    <p:extLst>
      <p:ext uri="{BB962C8B-B14F-4D97-AF65-F5344CB8AC3E}">
        <p14:creationId xmlns:p14="http://schemas.microsoft.com/office/powerpoint/2010/main" val="2883547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9144000" cy="654032"/>
          </a:xfrm>
        </p:spPr>
        <p:txBody>
          <a:bodyPr>
            <a:normAutofit fontScale="90000"/>
          </a:bodyPr>
          <a:lstStyle/>
          <a:p>
            <a:r>
              <a:rPr lang="en-US" altLang="zh-CN" sz="3600" dirty="0" smtClean="0"/>
              <a:t>Second Generation (1956-1963) Transistors [</a:t>
            </a:r>
            <a:r>
              <a:rPr lang="zh-CN" altLang="en-US" sz="2700" dirty="0" smtClean="0"/>
              <a:t>晶体管</a:t>
            </a:r>
            <a:r>
              <a:rPr lang="en-US" altLang="zh-CN" sz="3600" dirty="0" smtClean="0"/>
              <a:t>]</a:t>
            </a:r>
            <a:endParaRPr lang="zh-CN" altLang="en-US" sz="3600" dirty="0"/>
          </a:p>
        </p:txBody>
      </p:sp>
      <p:sp>
        <p:nvSpPr>
          <p:cNvPr id="3" name="Content Placeholder 2"/>
          <p:cNvSpPr>
            <a:spLocks noGrp="1"/>
          </p:cNvSpPr>
          <p:nvPr>
            <p:ph idx="1"/>
          </p:nvPr>
        </p:nvSpPr>
        <p:spPr>
          <a:xfrm>
            <a:off x="0" y="857232"/>
            <a:ext cx="9144000" cy="6000768"/>
          </a:xfrm>
        </p:spPr>
        <p:txBody>
          <a:bodyPr>
            <a:normAutofit lnSpcReduction="10000"/>
          </a:bodyPr>
          <a:lstStyle/>
          <a:p>
            <a:r>
              <a:rPr lang="en-US" altLang="zh-CN" dirty="0" smtClean="0"/>
              <a:t>Second-generation computers still relied on punched cards for input and printouts for output.</a:t>
            </a:r>
          </a:p>
          <a:p>
            <a:r>
              <a:rPr lang="en-US" altLang="zh-CN" dirty="0" smtClean="0"/>
              <a:t>Second-generation computers moved from cryptic binary machine language to symbolic, or </a:t>
            </a:r>
            <a:r>
              <a:rPr lang="en-US" altLang="zh-CN" b="1" dirty="0" smtClean="0">
                <a:solidFill>
                  <a:schemeClr val="accent6">
                    <a:lumMod val="75000"/>
                  </a:schemeClr>
                </a:solidFill>
              </a:rPr>
              <a:t>assembly languages</a:t>
            </a:r>
            <a:r>
              <a:rPr lang="en-US" altLang="zh-CN" dirty="0" smtClean="0"/>
              <a:t>, which allowed programmers to specify instructions in words. </a:t>
            </a:r>
          </a:p>
          <a:p>
            <a:r>
              <a:rPr lang="en-US" altLang="zh-CN" b="1" dirty="0" smtClean="0">
                <a:solidFill>
                  <a:schemeClr val="accent6">
                    <a:lumMod val="75000"/>
                  </a:schemeClr>
                </a:solidFill>
              </a:rPr>
              <a:t>High-level programming languages </a:t>
            </a:r>
            <a:r>
              <a:rPr lang="en-US" altLang="zh-CN" dirty="0" smtClean="0"/>
              <a:t>were also being developed at this time, such as early versions of </a:t>
            </a:r>
            <a:r>
              <a:rPr lang="en-US" altLang="zh-CN" b="1" dirty="0" smtClean="0"/>
              <a:t>COBOL</a:t>
            </a:r>
            <a:r>
              <a:rPr lang="en-US" altLang="zh-CN" dirty="0" smtClean="0"/>
              <a:t> and </a:t>
            </a:r>
            <a:r>
              <a:rPr lang="en-US" altLang="zh-CN" b="1" dirty="0" smtClean="0"/>
              <a:t>FORTRAN</a:t>
            </a:r>
            <a:r>
              <a:rPr lang="en-US" altLang="zh-CN" dirty="0" smtClean="0"/>
              <a:t>. </a:t>
            </a:r>
          </a:p>
          <a:p>
            <a:r>
              <a:rPr lang="en-US" altLang="zh-CN" dirty="0" smtClean="0"/>
              <a:t>These were also the first computers that stored their instructions in their memory, which moved from a magnetic drum to magnetic core technology.</a:t>
            </a:r>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51</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9144000" cy="654032"/>
          </a:xfrm>
          <a:solidFill>
            <a:schemeClr val="accent4">
              <a:lumMod val="60000"/>
              <a:lumOff val="40000"/>
            </a:schemeClr>
          </a:solidFill>
        </p:spPr>
        <p:txBody>
          <a:bodyPr>
            <a:noAutofit/>
          </a:bodyPr>
          <a:lstStyle/>
          <a:p>
            <a:r>
              <a:rPr lang="en-US" altLang="zh-CN" sz="2800" dirty="0" smtClean="0"/>
              <a:t>Third Generation (1964-1971) Integrated Circuits [</a:t>
            </a:r>
            <a:r>
              <a:rPr lang="zh-CN" altLang="en-US" sz="2000" dirty="0" smtClean="0"/>
              <a:t>集成电路</a:t>
            </a:r>
            <a:r>
              <a:rPr lang="en-US" altLang="zh-CN" sz="2800" dirty="0" smtClean="0"/>
              <a:t>]</a:t>
            </a:r>
            <a:endParaRPr lang="zh-CN" altLang="en-US" sz="2800" dirty="0"/>
          </a:p>
        </p:txBody>
      </p:sp>
      <p:sp>
        <p:nvSpPr>
          <p:cNvPr id="3" name="Content Placeholder 2"/>
          <p:cNvSpPr>
            <a:spLocks noGrp="1"/>
          </p:cNvSpPr>
          <p:nvPr>
            <p:ph idx="1"/>
          </p:nvPr>
        </p:nvSpPr>
        <p:spPr>
          <a:xfrm>
            <a:off x="285720" y="1000108"/>
            <a:ext cx="8858280" cy="2214578"/>
          </a:xfrm>
        </p:spPr>
        <p:txBody>
          <a:bodyPr>
            <a:normAutofit lnSpcReduction="10000"/>
          </a:bodyPr>
          <a:lstStyle/>
          <a:p>
            <a:r>
              <a:rPr lang="en-US" altLang="zh-CN" dirty="0" smtClean="0"/>
              <a:t>The development of the </a:t>
            </a:r>
            <a:r>
              <a:rPr lang="en-US" altLang="zh-CN" b="1" dirty="0" smtClean="0">
                <a:solidFill>
                  <a:schemeClr val="accent6">
                    <a:lumMod val="75000"/>
                  </a:schemeClr>
                </a:solidFill>
              </a:rPr>
              <a:t>integrated circuit </a:t>
            </a:r>
            <a:r>
              <a:rPr lang="en-US" altLang="zh-CN" dirty="0" smtClean="0"/>
              <a:t>was the hallmark of the third generation of computers. </a:t>
            </a:r>
          </a:p>
          <a:p>
            <a:pPr lvl="1"/>
            <a:r>
              <a:rPr lang="en-US" altLang="zh-CN" dirty="0" smtClean="0"/>
              <a:t>Transistors were miniaturized and placed on silicon chips, called </a:t>
            </a:r>
            <a:r>
              <a:rPr lang="en-US" altLang="zh-CN" b="1" dirty="0" smtClean="0"/>
              <a:t>semiconductors</a:t>
            </a:r>
            <a:r>
              <a:rPr lang="en-US" altLang="zh-CN" dirty="0" smtClean="0"/>
              <a:t>, which drastically increased the speed and efficiency of computers.</a:t>
            </a:r>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52</a:t>
            </a:fld>
            <a:endParaRPr lang="zh-CN" altLang="en-US"/>
          </a:p>
        </p:txBody>
      </p:sp>
      <p:pic>
        <p:nvPicPr>
          <p:cNvPr id="6" name="Picture 2"/>
          <p:cNvPicPr>
            <a:picLocks noChangeAspect="1" noChangeArrowheads="1"/>
          </p:cNvPicPr>
          <p:nvPr/>
        </p:nvPicPr>
        <p:blipFill>
          <a:blip r:embed="rId3" cstate="print"/>
          <a:srcRect/>
          <a:stretch>
            <a:fillRect/>
          </a:stretch>
        </p:blipFill>
        <p:spPr bwMode="auto">
          <a:xfrm>
            <a:off x="609600" y="3200400"/>
            <a:ext cx="4191002" cy="2881314"/>
          </a:xfrm>
          <a:prstGeom prst="rect">
            <a:avLst/>
          </a:prstGeom>
          <a:noFill/>
          <a:ln w="9525">
            <a:noFill/>
            <a:miter lim="800000"/>
            <a:headEnd/>
            <a:tailEnd/>
          </a:ln>
          <a:effectLst/>
        </p:spPr>
      </p:pic>
      <p:sp>
        <p:nvSpPr>
          <p:cNvPr id="7" name="Rectangle 6"/>
          <p:cNvSpPr/>
          <p:nvPr/>
        </p:nvSpPr>
        <p:spPr>
          <a:xfrm>
            <a:off x="609600" y="6488668"/>
            <a:ext cx="2285306" cy="369332"/>
          </a:xfrm>
          <a:prstGeom prst="rect">
            <a:avLst/>
          </a:prstGeom>
        </p:spPr>
        <p:txBody>
          <a:bodyPr wrap="none">
            <a:spAutoFit/>
          </a:bodyPr>
          <a:lstStyle/>
          <a:p>
            <a:r>
              <a:rPr lang="en-US" altLang="zh-CN" dirty="0" err="1" smtClean="0"/>
              <a:t>Kilby</a:t>
            </a:r>
            <a:r>
              <a:rPr lang="en-US" altLang="zh-CN" dirty="0" smtClean="0"/>
              <a:t> integrated circuit</a:t>
            </a:r>
            <a:endParaRPr lang="zh-CN" altLang="en-US" dirty="0"/>
          </a:p>
        </p:txBody>
      </p:sp>
      <p:sp>
        <p:nvSpPr>
          <p:cNvPr id="8" name="Rectangle 7"/>
          <p:cNvSpPr/>
          <p:nvPr/>
        </p:nvSpPr>
        <p:spPr>
          <a:xfrm>
            <a:off x="609600" y="6131478"/>
            <a:ext cx="652743" cy="369332"/>
          </a:xfrm>
          <a:prstGeom prst="rect">
            <a:avLst/>
          </a:prstGeom>
        </p:spPr>
        <p:txBody>
          <a:bodyPr wrap="none">
            <a:spAutoFit/>
          </a:bodyPr>
          <a:lstStyle/>
          <a:p>
            <a:r>
              <a:rPr lang="en-US" altLang="zh-CN" dirty="0" smtClean="0"/>
              <a:t>1958</a:t>
            </a:r>
            <a:endParaRPr lang="zh-CN" altLang="en-US" dirty="0"/>
          </a:p>
        </p:txBody>
      </p:sp>
      <p:pic>
        <p:nvPicPr>
          <p:cNvPr id="9" name="Picture 2"/>
          <p:cNvPicPr>
            <a:picLocks noChangeAspect="1" noChangeArrowheads="1"/>
          </p:cNvPicPr>
          <p:nvPr/>
        </p:nvPicPr>
        <p:blipFill>
          <a:blip r:embed="rId4" cstate="print"/>
          <a:srcRect/>
          <a:stretch>
            <a:fillRect/>
          </a:stretch>
        </p:blipFill>
        <p:spPr bwMode="auto">
          <a:xfrm>
            <a:off x="5029200" y="3200400"/>
            <a:ext cx="2133600" cy="1525379"/>
          </a:xfrm>
          <a:prstGeom prst="rect">
            <a:avLst/>
          </a:prstGeom>
          <a:noFill/>
          <a:ln w="9525">
            <a:noFill/>
            <a:miter lim="800000"/>
            <a:headEnd/>
            <a:tailEnd/>
          </a:ln>
        </p:spPr>
      </p:pic>
      <p:pic>
        <p:nvPicPr>
          <p:cNvPr id="10" name="Picture 3"/>
          <p:cNvPicPr>
            <a:picLocks noChangeAspect="1" noChangeArrowheads="1"/>
          </p:cNvPicPr>
          <p:nvPr/>
        </p:nvPicPr>
        <p:blipFill>
          <a:blip r:embed="rId5" cstate="print"/>
          <a:srcRect/>
          <a:stretch>
            <a:fillRect/>
          </a:stretch>
        </p:blipFill>
        <p:spPr bwMode="auto">
          <a:xfrm>
            <a:off x="6248400" y="4800600"/>
            <a:ext cx="2667000" cy="1887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p>
            <a:pPr algn="l"/>
            <a:r>
              <a:rPr lang="en-US" altLang="zh-CN" dirty="0" smtClean="0"/>
              <a:t>IBM 360</a:t>
            </a:r>
            <a:endParaRPr lang="zh-CN" altLang="en-US" dirty="0"/>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53</a:t>
            </a:fld>
            <a:endParaRPr lang="zh-CN" altLang="en-US"/>
          </a:p>
        </p:txBody>
      </p:sp>
      <p:pic>
        <p:nvPicPr>
          <p:cNvPr id="207874" name="Picture 2"/>
          <p:cNvPicPr>
            <a:picLocks noGrp="1" noChangeAspect="1" noChangeArrowheads="1"/>
          </p:cNvPicPr>
          <p:nvPr>
            <p:ph idx="1"/>
          </p:nvPr>
        </p:nvPicPr>
        <p:blipFill>
          <a:blip r:embed="rId3" cstate="print"/>
          <a:srcRect/>
          <a:stretch>
            <a:fillRect/>
          </a:stretch>
        </p:blipFill>
        <p:spPr bwMode="auto">
          <a:xfrm>
            <a:off x="1244966" y="1000125"/>
            <a:ext cx="7111267" cy="5126038"/>
          </a:xfrm>
          <a:prstGeom prst="rect">
            <a:avLst/>
          </a:prstGeom>
          <a:noFill/>
          <a:ln w="9525">
            <a:noFill/>
            <a:miter lim="800000"/>
            <a:headEnd/>
            <a:tailEnd/>
          </a:ln>
        </p:spPr>
      </p:pic>
      <p:sp>
        <p:nvSpPr>
          <p:cNvPr id="7" name="Rectangle 6"/>
          <p:cNvSpPr/>
          <p:nvPr/>
        </p:nvSpPr>
        <p:spPr>
          <a:xfrm>
            <a:off x="4000496" y="6143644"/>
            <a:ext cx="4857768" cy="307777"/>
          </a:xfrm>
          <a:prstGeom prst="rect">
            <a:avLst/>
          </a:prstGeom>
        </p:spPr>
        <p:txBody>
          <a:bodyPr wrap="square">
            <a:spAutoFit/>
          </a:bodyPr>
          <a:lstStyle/>
          <a:p>
            <a:r>
              <a:rPr lang="en-US" altLang="zh-CN" sz="1400" dirty="0" smtClean="0"/>
              <a:t>http://www.techcn.com.cn/index.php?doc-view-140320.html</a:t>
            </a:r>
            <a:endParaRPr lang="zh-CN" altLang="en-US" sz="1400" dirty="0"/>
          </a:p>
        </p:txBody>
      </p:sp>
      <p:sp>
        <p:nvSpPr>
          <p:cNvPr id="8" name="TextBox 7"/>
          <p:cNvSpPr txBox="1"/>
          <p:nvPr/>
        </p:nvSpPr>
        <p:spPr>
          <a:xfrm>
            <a:off x="2357422" y="285728"/>
            <a:ext cx="6643702" cy="646331"/>
          </a:xfrm>
          <a:prstGeom prst="rect">
            <a:avLst/>
          </a:prstGeom>
          <a:noFill/>
        </p:spPr>
        <p:txBody>
          <a:bodyPr wrap="square" rtlCol="0">
            <a:spAutoFit/>
          </a:bodyPr>
          <a:lstStyle/>
          <a:p>
            <a:r>
              <a:rPr lang="en-US" altLang="zh-CN" dirty="0" smtClean="0"/>
              <a:t>The whole system – mainframe (IBM360), input/output machine, and tape machine etc.</a:t>
            </a:r>
            <a:endParaRPr lang="zh-CN" altLang="en-US" dirty="0"/>
          </a:p>
        </p:txBody>
      </p:sp>
      <p:sp>
        <p:nvSpPr>
          <p:cNvPr id="9" name="Cloud Callout 8"/>
          <p:cNvSpPr/>
          <p:nvPr/>
        </p:nvSpPr>
        <p:spPr>
          <a:xfrm>
            <a:off x="-228600" y="4191000"/>
            <a:ext cx="2971800" cy="2133600"/>
          </a:xfrm>
          <a:prstGeom prst="cloudCallout">
            <a:avLst>
              <a:gd name="adj1" fmla="val 26938"/>
              <a:gd name="adj2" fmla="val -80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System unit/Mainframe</a:t>
            </a:r>
            <a:endParaRPr lang="zh-CN" altLang="en-US" sz="28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smtClean="0"/>
              <a:t>Part V: Computer History</a:t>
            </a:r>
            <a:endParaRPr lang="en-US"/>
          </a:p>
        </p:txBody>
      </p:sp>
      <p:sp>
        <p:nvSpPr>
          <p:cNvPr id="5" name="灯片编号占位符 4"/>
          <p:cNvSpPr>
            <a:spLocks noGrp="1"/>
          </p:cNvSpPr>
          <p:nvPr>
            <p:ph type="sldNum" sz="quarter" idx="12"/>
          </p:nvPr>
        </p:nvSpPr>
        <p:spPr/>
        <p:txBody>
          <a:bodyPr/>
          <a:lstStyle/>
          <a:p>
            <a:fld id="{B6F15528-21DE-4FAA-801E-634DDDAF4B2B}" type="slidenum">
              <a:rPr lang="en-US" smtClean="0"/>
              <a:pPr/>
              <a:t>54</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923925"/>
            <a:ext cx="7989887"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22302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6076"/>
            <a:ext cx="9144000" cy="654032"/>
          </a:xfrm>
        </p:spPr>
        <p:txBody>
          <a:bodyPr>
            <a:noAutofit/>
          </a:bodyPr>
          <a:lstStyle/>
          <a:p>
            <a:r>
              <a:rPr lang="en-US" altLang="zh-CN" sz="4000" dirty="0" smtClean="0"/>
              <a:t>Third Generation (1964-1971) Integrated Circuits [</a:t>
            </a:r>
            <a:r>
              <a:rPr lang="zh-CN" altLang="en-US" sz="3200" dirty="0" smtClean="0"/>
              <a:t>集成电路</a:t>
            </a:r>
            <a:r>
              <a:rPr lang="en-US" altLang="zh-CN" sz="4000" dirty="0" smtClean="0"/>
              <a:t>]</a:t>
            </a:r>
            <a:endParaRPr lang="zh-CN" altLang="en-US" sz="4000" dirty="0"/>
          </a:p>
        </p:txBody>
      </p:sp>
      <p:sp>
        <p:nvSpPr>
          <p:cNvPr id="3" name="Content Placeholder 2"/>
          <p:cNvSpPr>
            <a:spLocks noGrp="1"/>
          </p:cNvSpPr>
          <p:nvPr>
            <p:ph idx="1"/>
          </p:nvPr>
        </p:nvSpPr>
        <p:spPr>
          <a:xfrm>
            <a:off x="285720" y="1285860"/>
            <a:ext cx="8858280" cy="5429288"/>
          </a:xfrm>
        </p:spPr>
        <p:txBody>
          <a:bodyPr>
            <a:normAutofit/>
          </a:bodyPr>
          <a:lstStyle/>
          <a:p>
            <a:r>
              <a:rPr lang="en-US" altLang="zh-CN" dirty="0" smtClean="0"/>
              <a:t>Instead of punched cards and printouts, users interacted with third generation computers through </a:t>
            </a:r>
            <a:r>
              <a:rPr lang="en-US" altLang="zh-CN" b="1" dirty="0" smtClean="0"/>
              <a:t>keyboards</a:t>
            </a:r>
            <a:r>
              <a:rPr lang="en-US" altLang="zh-CN" dirty="0" smtClean="0"/>
              <a:t> and </a:t>
            </a:r>
            <a:r>
              <a:rPr lang="en-US" altLang="zh-CN" b="1" dirty="0" smtClean="0"/>
              <a:t>monitors</a:t>
            </a:r>
            <a:r>
              <a:rPr lang="en-US" altLang="zh-CN" dirty="0" smtClean="0"/>
              <a:t> and interfaced with an </a:t>
            </a:r>
            <a:r>
              <a:rPr lang="en-US" altLang="zh-CN" b="1" dirty="0" smtClean="0"/>
              <a:t>operating system</a:t>
            </a:r>
            <a:r>
              <a:rPr lang="en-US" altLang="zh-CN" dirty="0" smtClean="0"/>
              <a:t>, which allowed the device to run many different applications at one time with a central program that monitored the memory. </a:t>
            </a:r>
          </a:p>
          <a:p>
            <a:r>
              <a:rPr lang="en-US" altLang="zh-CN" dirty="0" smtClean="0"/>
              <a:t>Computers for the first time became accessible to a mass audience because they were smaller and cheaper than their predecessors. </a:t>
            </a:r>
            <a:endParaRPr lang="zh-CN" altLang="en-US" dirty="0"/>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55</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200"/>
            <a:ext cx="9144000" cy="654032"/>
          </a:xfrm>
          <a:solidFill>
            <a:schemeClr val="accent4">
              <a:lumMod val="60000"/>
              <a:lumOff val="40000"/>
            </a:schemeClr>
          </a:solidFill>
        </p:spPr>
        <p:txBody>
          <a:bodyPr vert="horz" lIns="91440" tIns="45720" rIns="91440" bIns="45720" rtlCol="0" anchor="ctr">
            <a:noAutofit/>
          </a:bodyPr>
          <a:lstStyle/>
          <a:p>
            <a:r>
              <a:rPr lang="en-US" altLang="zh-CN" sz="2800" dirty="0" smtClean="0"/>
              <a:t>Fourth Generation (1971-Present) Microprocessors</a:t>
            </a:r>
            <a:endParaRPr lang="zh-CN" altLang="en-US" sz="2800" dirty="0"/>
          </a:p>
        </p:txBody>
      </p:sp>
      <p:sp>
        <p:nvSpPr>
          <p:cNvPr id="3" name="Content Placeholder 2"/>
          <p:cNvSpPr>
            <a:spLocks noGrp="1"/>
          </p:cNvSpPr>
          <p:nvPr>
            <p:ph idx="1"/>
          </p:nvPr>
        </p:nvSpPr>
        <p:spPr>
          <a:xfrm>
            <a:off x="457200" y="857232"/>
            <a:ext cx="8686800" cy="2857520"/>
          </a:xfrm>
        </p:spPr>
        <p:txBody>
          <a:bodyPr>
            <a:normAutofit fontScale="92500" lnSpcReduction="20000"/>
          </a:bodyPr>
          <a:lstStyle/>
          <a:p>
            <a:r>
              <a:rPr lang="en-US" altLang="zh-CN" dirty="0" smtClean="0"/>
              <a:t>The </a:t>
            </a:r>
            <a:r>
              <a:rPr lang="en-US" altLang="zh-CN" b="1" dirty="0" smtClean="0">
                <a:solidFill>
                  <a:schemeClr val="accent6">
                    <a:lumMod val="75000"/>
                  </a:schemeClr>
                </a:solidFill>
              </a:rPr>
              <a:t>microprocessor</a:t>
            </a:r>
            <a:r>
              <a:rPr lang="en-US" altLang="zh-CN" dirty="0" smtClean="0"/>
              <a:t> brought the fourth generation of computers (at first, </a:t>
            </a:r>
            <a:r>
              <a:rPr lang="en-US" altLang="zh-CN" b="1" dirty="0" smtClean="0"/>
              <a:t>VLSI</a:t>
            </a:r>
            <a:r>
              <a:rPr lang="en-US" altLang="zh-CN" dirty="0" smtClean="0"/>
              <a:t> -- very large-scale integration: </a:t>
            </a:r>
            <a:r>
              <a:rPr lang="zh-CN" altLang="en-US" sz="2600" dirty="0" smtClean="0"/>
              <a:t>大规模集成电路</a:t>
            </a:r>
            <a:r>
              <a:rPr lang="en-US" altLang="zh-CN" dirty="0" smtClean="0"/>
              <a:t>), as thousands of integrated circuits were built onto a single silicon chip. </a:t>
            </a:r>
          </a:p>
          <a:p>
            <a:pPr lvl="1"/>
            <a:r>
              <a:rPr lang="en-US" altLang="zh-CN" dirty="0" smtClean="0"/>
              <a:t>What in the first generation filled an entire room could now fit in the palm of the hand. </a:t>
            </a:r>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56</a:t>
            </a:fld>
            <a:endParaRPr lang="zh-CN" altLang="en-US"/>
          </a:p>
        </p:txBody>
      </p:sp>
      <p:pic>
        <p:nvPicPr>
          <p:cNvPr id="176130" name="Picture 2"/>
          <p:cNvPicPr>
            <a:picLocks noChangeAspect="1" noChangeArrowheads="1"/>
          </p:cNvPicPr>
          <p:nvPr/>
        </p:nvPicPr>
        <p:blipFill>
          <a:blip r:embed="rId3" cstate="print"/>
          <a:srcRect/>
          <a:stretch>
            <a:fillRect/>
          </a:stretch>
        </p:blipFill>
        <p:spPr bwMode="auto">
          <a:xfrm>
            <a:off x="3240967" y="3571876"/>
            <a:ext cx="3760905" cy="2643206"/>
          </a:xfrm>
          <a:prstGeom prst="rect">
            <a:avLst/>
          </a:prstGeom>
          <a:noFill/>
          <a:ln w="9525">
            <a:noFill/>
            <a:miter lim="800000"/>
            <a:headEnd/>
            <a:tailEnd/>
          </a:ln>
        </p:spPr>
      </p:pic>
      <p:pic>
        <p:nvPicPr>
          <p:cNvPr id="176131" name="Picture 3"/>
          <p:cNvPicPr>
            <a:picLocks noChangeAspect="1" noChangeArrowheads="1"/>
          </p:cNvPicPr>
          <p:nvPr/>
        </p:nvPicPr>
        <p:blipFill>
          <a:blip r:embed="rId4" cstate="print"/>
          <a:srcRect/>
          <a:stretch>
            <a:fillRect/>
          </a:stretch>
        </p:blipFill>
        <p:spPr bwMode="auto">
          <a:xfrm>
            <a:off x="142844" y="3571876"/>
            <a:ext cx="2812371" cy="2643206"/>
          </a:xfrm>
          <a:prstGeom prst="rect">
            <a:avLst/>
          </a:prstGeom>
          <a:noFill/>
          <a:ln w="9525">
            <a:noFill/>
            <a:miter lim="800000"/>
            <a:headEnd/>
            <a:tailEnd/>
          </a:ln>
        </p:spPr>
      </p:pic>
      <p:pic>
        <p:nvPicPr>
          <p:cNvPr id="8" name="Picture 7" descr="78523-004-B08F8649"/>
          <p:cNvPicPr>
            <a:picLocks noChangeAspect="1" noChangeArrowheads="1"/>
          </p:cNvPicPr>
          <p:nvPr/>
        </p:nvPicPr>
        <p:blipFill>
          <a:blip r:embed="rId5" cstate="print"/>
          <a:srcRect/>
          <a:stretch>
            <a:fillRect/>
          </a:stretch>
        </p:blipFill>
        <p:spPr>
          <a:xfrm>
            <a:off x="7143768" y="3571877"/>
            <a:ext cx="1697717" cy="2643206"/>
          </a:xfrm>
          <a:prstGeom prst="rect">
            <a:avLst/>
          </a:prstGeom>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14"/>
            <a:ext cx="8229600" cy="654032"/>
          </a:xfrm>
        </p:spPr>
        <p:txBody>
          <a:bodyPr>
            <a:normAutofit fontScale="90000"/>
          </a:bodyPr>
          <a:lstStyle/>
          <a:p>
            <a:r>
              <a:rPr lang="en-US" altLang="zh-CN" dirty="0" smtClean="0"/>
              <a:t>Trends &amp; Classes</a:t>
            </a:r>
            <a:endParaRPr lang="zh-CN" altLang="en-US" dirty="0"/>
          </a:p>
        </p:txBody>
      </p:sp>
      <p:graphicFrame>
        <p:nvGraphicFramePr>
          <p:cNvPr id="6" name="Content Placeholder 5"/>
          <p:cNvGraphicFramePr>
            <a:graphicFrameLocks noGrp="1"/>
          </p:cNvGraphicFramePr>
          <p:nvPr>
            <p:ph idx="1"/>
          </p:nvPr>
        </p:nvGraphicFramePr>
        <p:xfrm>
          <a:off x="4000496" y="785794"/>
          <a:ext cx="4857784" cy="2911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57</a:t>
            </a:fld>
            <a:endParaRPr lang="zh-CN" altLang="en-US"/>
          </a:p>
        </p:txBody>
      </p:sp>
      <p:graphicFrame>
        <p:nvGraphicFramePr>
          <p:cNvPr id="9" name="Diagram 8"/>
          <p:cNvGraphicFramePr/>
          <p:nvPr/>
        </p:nvGraphicFramePr>
        <p:xfrm>
          <a:off x="0" y="868342"/>
          <a:ext cx="3857620" cy="27463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ectangle 9"/>
          <p:cNvSpPr/>
          <p:nvPr/>
        </p:nvSpPr>
        <p:spPr>
          <a:xfrm>
            <a:off x="6278600" y="6500834"/>
            <a:ext cx="2865400" cy="338554"/>
          </a:xfrm>
          <a:prstGeom prst="rect">
            <a:avLst/>
          </a:prstGeom>
        </p:spPr>
        <p:txBody>
          <a:bodyPr wrap="none">
            <a:spAutoFit/>
          </a:bodyPr>
          <a:lstStyle/>
          <a:p>
            <a:r>
              <a:rPr lang="en-US" altLang="zh-CN" sz="1600" dirty="0" smtClean="0">
                <a:solidFill>
                  <a:schemeClr val="bg1">
                    <a:lumMod val="65000"/>
                  </a:schemeClr>
                </a:solidFill>
              </a:rPr>
              <a:t>TJU.</a:t>
            </a:r>
            <a:r>
              <a:rPr lang="zh-CN" altLang="en-US" sz="1600" dirty="0" smtClean="0">
                <a:solidFill>
                  <a:schemeClr val="bg1">
                    <a:lumMod val="65000"/>
                  </a:schemeClr>
                </a:solidFill>
              </a:rPr>
              <a:t>计算机导论</a:t>
            </a:r>
            <a:r>
              <a:rPr lang="en-US" altLang="zh-CN" sz="1600" dirty="0" smtClean="0">
                <a:solidFill>
                  <a:schemeClr val="bg1">
                    <a:lumMod val="65000"/>
                  </a:schemeClr>
                </a:solidFill>
              </a:rPr>
              <a:t>.WXJ\</a:t>
            </a:r>
            <a:r>
              <a:rPr lang="zh-CN" altLang="en-US" sz="1600" dirty="0" smtClean="0">
                <a:solidFill>
                  <a:schemeClr val="bg1">
                    <a:lumMod val="65000"/>
                  </a:schemeClr>
                </a:solidFill>
              </a:rPr>
              <a:t>讲稿</a:t>
            </a:r>
            <a:r>
              <a:rPr lang="en-US" altLang="zh-CN" sz="1600" dirty="0" smtClean="0">
                <a:solidFill>
                  <a:schemeClr val="bg1">
                    <a:lumMod val="65000"/>
                  </a:schemeClr>
                </a:solidFill>
              </a:rPr>
              <a:t>1.ppt</a:t>
            </a:r>
            <a:endParaRPr lang="zh-CN" altLang="en-US" sz="1600" dirty="0">
              <a:solidFill>
                <a:schemeClr val="bg1">
                  <a:lumMod val="65000"/>
                </a:schemeClr>
              </a:solidFill>
            </a:endParaRPr>
          </a:p>
        </p:txBody>
      </p:sp>
      <p:sp>
        <p:nvSpPr>
          <p:cNvPr id="8" name="Rectangle 7"/>
          <p:cNvSpPr/>
          <p:nvPr/>
        </p:nvSpPr>
        <p:spPr>
          <a:xfrm>
            <a:off x="214282" y="4039751"/>
            <a:ext cx="8929718" cy="2246769"/>
          </a:xfrm>
          <a:prstGeom prst="rect">
            <a:avLst/>
          </a:prstGeom>
        </p:spPr>
        <p:txBody>
          <a:bodyPr wrap="square">
            <a:spAutoFit/>
          </a:bodyPr>
          <a:lstStyle/>
          <a:p>
            <a:r>
              <a:rPr lang="en-US" altLang="zh-CN" sz="2800" dirty="0" smtClean="0">
                <a:latin typeface="宋体"/>
              </a:rPr>
              <a:t>· </a:t>
            </a:r>
            <a:r>
              <a:rPr lang="en-US" altLang="zh-CN" sz="2800" dirty="0" smtClean="0"/>
              <a:t>As these small computers became more powerful, they could be linked together to form networks, which eventually led to the development of the Internet. </a:t>
            </a:r>
          </a:p>
          <a:p>
            <a:r>
              <a:rPr lang="en-US" altLang="zh-CN" sz="2800" dirty="0" smtClean="0">
                <a:latin typeface="宋体"/>
                <a:ea typeface="宋体"/>
              </a:rPr>
              <a:t>·</a:t>
            </a:r>
            <a:r>
              <a:rPr lang="en-US" altLang="zh-CN" sz="2800" dirty="0" smtClean="0"/>
              <a:t>Fourth generation computers also saw the development of GUIs, the mouse and handheld devices. </a:t>
            </a:r>
            <a:endParaRPr lang="zh-CN" altLang="en-US" sz="2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14"/>
            <a:ext cx="8229600" cy="654032"/>
          </a:xfrm>
        </p:spPr>
        <p:txBody>
          <a:bodyPr>
            <a:normAutofit fontScale="90000"/>
          </a:bodyPr>
          <a:lstStyle/>
          <a:p>
            <a:r>
              <a:rPr lang="en-US" altLang="zh-CN" dirty="0" smtClean="0"/>
              <a:t>These are also computers</a:t>
            </a:r>
            <a:endParaRPr lang="zh-CN" altLang="en-US" dirty="0"/>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58</a:t>
            </a:fld>
            <a:endParaRPr lang="zh-CN" altLang="en-US"/>
          </a:p>
        </p:txBody>
      </p:sp>
      <p:pic>
        <p:nvPicPr>
          <p:cNvPr id="6" name="Picture 4"/>
          <p:cNvPicPr>
            <a:picLocks noChangeAspect="1" noChangeArrowheads="1"/>
          </p:cNvPicPr>
          <p:nvPr/>
        </p:nvPicPr>
        <p:blipFill>
          <a:blip r:embed="rId3" cstate="print"/>
          <a:srcRect l="3700" t="3661" b="2440"/>
          <a:stretch>
            <a:fillRect/>
          </a:stretch>
        </p:blipFill>
        <p:spPr bwMode="auto">
          <a:xfrm>
            <a:off x="549166" y="1030711"/>
            <a:ext cx="2029788" cy="2000264"/>
          </a:xfrm>
          <a:prstGeom prst="rect">
            <a:avLst/>
          </a:prstGeom>
          <a:noFill/>
          <a:ln w="9525">
            <a:noFill/>
            <a:miter lim="800000"/>
            <a:headEnd/>
            <a:tailEnd/>
          </a:ln>
          <a:effectLst/>
        </p:spPr>
      </p:pic>
      <p:sp>
        <p:nvSpPr>
          <p:cNvPr id="7" name="Rectangle 6"/>
          <p:cNvSpPr/>
          <p:nvPr/>
        </p:nvSpPr>
        <p:spPr>
          <a:xfrm>
            <a:off x="0" y="2928934"/>
            <a:ext cx="2174185" cy="369332"/>
          </a:xfrm>
          <a:prstGeom prst="rect">
            <a:avLst/>
          </a:prstGeom>
        </p:spPr>
        <p:txBody>
          <a:bodyPr wrap="none">
            <a:spAutoFit/>
          </a:bodyPr>
          <a:lstStyle/>
          <a:p>
            <a:r>
              <a:rPr lang="en-US" altLang="zh-CN" dirty="0" smtClean="0">
                <a:ea typeface="宋体" pitchFamily="2" charset="-122"/>
              </a:rPr>
              <a:t>A videogame console</a:t>
            </a:r>
            <a:endParaRPr lang="zh-CN" altLang="en-US" dirty="0"/>
          </a:p>
        </p:txBody>
      </p:sp>
      <p:sp>
        <p:nvSpPr>
          <p:cNvPr id="9" name="Rectangle 8"/>
          <p:cNvSpPr/>
          <p:nvPr/>
        </p:nvSpPr>
        <p:spPr>
          <a:xfrm>
            <a:off x="7162800" y="2672831"/>
            <a:ext cx="1678858" cy="369332"/>
          </a:xfrm>
          <a:prstGeom prst="rect">
            <a:avLst/>
          </a:prstGeom>
        </p:spPr>
        <p:txBody>
          <a:bodyPr wrap="none">
            <a:spAutoFit/>
          </a:bodyPr>
          <a:lstStyle/>
          <a:p>
            <a:r>
              <a:rPr lang="en-US" altLang="zh-CN" dirty="0" smtClean="0">
                <a:ea typeface="宋体" pitchFamily="2" charset="-122"/>
              </a:rPr>
              <a:t>supercomputer </a:t>
            </a:r>
            <a:endParaRPr lang="zh-CN" altLang="en-US" dirty="0"/>
          </a:p>
        </p:txBody>
      </p:sp>
      <p:pic>
        <p:nvPicPr>
          <p:cNvPr id="10" name="Picture 9"/>
          <p:cNvPicPr>
            <a:picLocks noChangeAspect="1" noChangeArrowheads="1"/>
          </p:cNvPicPr>
          <p:nvPr/>
        </p:nvPicPr>
        <p:blipFill>
          <a:blip r:embed="rId4" cstate="print"/>
          <a:srcRect/>
          <a:stretch>
            <a:fillRect/>
          </a:stretch>
        </p:blipFill>
        <p:spPr bwMode="auto">
          <a:xfrm>
            <a:off x="0" y="3500438"/>
            <a:ext cx="2367902" cy="1785950"/>
          </a:xfrm>
          <a:prstGeom prst="rect">
            <a:avLst/>
          </a:prstGeom>
          <a:noFill/>
          <a:ln w="9525">
            <a:noFill/>
            <a:miter lim="800000"/>
            <a:headEnd/>
            <a:tailEnd/>
          </a:ln>
          <a:effectLst/>
        </p:spPr>
      </p:pic>
      <p:pic>
        <p:nvPicPr>
          <p:cNvPr id="11" name="Picture 10"/>
          <p:cNvPicPr>
            <a:picLocks noChangeAspect="1" noChangeArrowheads="1"/>
          </p:cNvPicPr>
          <p:nvPr/>
        </p:nvPicPr>
        <p:blipFill>
          <a:blip r:embed="rId5" cstate="print"/>
          <a:srcRect/>
          <a:stretch>
            <a:fillRect/>
          </a:stretch>
        </p:blipFill>
        <p:spPr bwMode="auto">
          <a:xfrm>
            <a:off x="3571868" y="3857628"/>
            <a:ext cx="1588056" cy="2428868"/>
          </a:xfrm>
          <a:prstGeom prst="rect">
            <a:avLst/>
          </a:prstGeom>
          <a:noFill/>
          <a:ln w="9525">
            <a:noFill/>
            <a:miter lim="800000"/>
            <a:headEnd/>
            <a:tailEnd/>
          </a:ln>
          <a:effectLst/>
        </p:spPr>
      </p:pic>
      <p:sp>
        <p:nvSpPr>
          <p:cNvPr id="12" name="Rectangle 11"/>
          <p:cNvSpPr/>
          <p:nvPr/>
        </p:nvSpPr>
        <p:spPr>
          <a:xfrm>
            <a:off x="0" y="6488668"/>
            <a:ext cx="4572000" cy="369332"/>
          </a:xfrm>
          <a:prstGeom prst="rect">
            <a:avLst/>
          </a:prstGeom>
        </p:spPr>
        <p:txBody>
          <a:bodyPr>
            <a:spAutoFit/>
          </a:bodyPr>
          <a:lstStyle/>
          <a:p>
            <a:r>
              <a:rPr lang="en-US" altLang="zh-CN" dirty="0" smtClean="0"/>
              <a:t>PDAs, Portable Players,  and Smart Phones</a:t>
            </a:r>
            <a:endParaRPr lang="zh-CN" altLang="en-US" dirty="0"/>
          </a:p>
        </p:txBody>
      </p:sp>
      <p:pic>
        <p:nvPicPr>
          <p:cNvPr id="13" name="Picture 4"/>
          <p:cNvPicPr>
            <a:picLocks noChangeAspect="1" noChangeArrowheads="1"/>
          </p:cNvPicPr>
          <p:nvPr/>
        </p:nvPicPr>
        <p:blipFill>
          <a:blip r:embed="rId6" cstate="print"/>
          <a:srcRect/>
          <a:stretch>
            <a:fillRect/>
          </a:stretch>
        </p:blipFill>
        <p:spPr bwMode="auto">
          <a:xfrm>
            <a:off x="5143504" y="4071942"/>
            <a:ext cx="2428875" cy="2055813"/>
          </a:xfrm>
          <a:prstGeom prst="rect">
            <a:avLst/>
          </a:prstGeom>
          <a:noFill/>
          <a:ln w="9525">
            <a:noFill/>
            <a:miter lim="800000"/>
            <a:headEnd/>
            <a:tailEnd/>
          </a:ln>
          <a:effectLst/>
        </p:spPr>
      </p:pic>
      <p:sp>
        <p:nvSpPr>
          <p:cNvPr id="14" name="Rectangle 13"/>
          <p:cNvSpPr/>
          <p:nvPr/>
        </p:nvSpPr>
        <p:spPr>
          <a:xfrm>
            <a:off x="5072066" y="6072206"/>
            <a:ext cx="1684820" cy="369332"/>
          </a:xfrm>
          <a:prstGeom prst="rect">
            <a:avLst/>
          </a:prstGeom>
        </p:spPr>
        <p:txBody>
          <a:bodyPr wrap="none">
            <a:spAutoFit/>
          </a:bodyPr>
          <a:lstStyle/>
          <a:p>
            <a:r>
              <a:rPr lang="en-US" altLang="zh-CN" dirty="0" smtClean="0"/>
              <a:t>microcontroller </a:t>
            </a:r>
            <a:endParaRPr lang="zh-CN" altLang="en-US" dirty="0"/>
          </a:p>
        </p:txBody>
      </p:sp>
      <p:pic>
        <p:nvPicPr>
          <p:cNvPr id="17" name="Picture 2"/>
          <p:cNvPicPr>
            <a:picLocks noChangeAspect="1" noChangeArrowheads="1"/>
          </p:cNvPicPr>
          <p:nvPr/>
        </p:nvPicPr>
        <p:blipFill>
          <a:blip r:embed="rId7" cstate="print"/>
          <a:srcRect/>
          <a:stretch>
            <a:fillRect/>
          </a:stretch>
        </p:blipFill>
        <p:spPr bwMode="auto">
          <a:xfrm>
            <a:off x="6491209" y="851978"/>
            <a:ext cx="2679090" cy="1796776"/>
          </a:xfrm>
          <a:prstGeom prst="rect">
            <a:avLst/>
          </a:prstGeom>
          <a:noFill/>
          <a:ln w="9525">
            <a:noFill/>
            <a:miter lim="800000"/>
            <a:headEnd/>
            <a:tailEnd/>
          </a:ln>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39122" y="4143380"/>
            <a:ext cx="1804878" cy="2408537"/>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71670" y="4429132"/>
            <a:ext cx="1530488" cy="2000000"/>
          </a:xfrm>
          <a:prstGeom prst="rect">
            <a:avLst/>
          </a:prstGeom>
        </p:spPr>
      </p:pic>
      <p:pic>
        <p:nvPicPr>
          <p:cNvPr id="20" name="Picture 3" descr="LLNL_BGL_Diagram"/>
          <p:cNvPicPr>
            <a:picLocks noChangeAspect="1" noChangeArrowheads="1"/>
          </p:cNvPicPr>
          <p:nvPr/>
        </p:nvPicPr>
        <p:blipFill>
          <a:blip r:embed="rId10" cstate="print"/>
          <a:srcRect/>
          <a:stretch>
            <a:fillRect/>
          </a:stretch>
        </p:blipFill>
        <p:spPr>
          <a:xfrm>
            <a:off x="2367902" y="851978"/>
            <a:ext cx="4244280" cy="2893185"/>
          </a:xfrm>
          <a:prstGeom prst="rect">
            <a:avLst/>
          </a:prstGeom>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smtClean="0"/>
              <a:t>Part V: Computer History</a:t>
            </a:r>
            <a:endParaRPr lang="en-US"/>
          </a:p>
        </p:txBody>
      </p:sp>
      <p:sp>
        <p:nvSpPr>
          <p:cNvPr id="5" name="灯片编号占位符 4"/>
          <p:cNvSpPr>
            <a:spLocks noGrp="1"/>
          </p:cNvSpPr>
          <p:nvPr>
            <p:ph type="sldNum" sz="quarter" idx="12"/>
          </p:nvPr>
        </p:nvSpPr>
        <p:spPr/>
        <p:txBody>
          <a:bodyPr/>
          <a:lstStyle/>
          <a:p>
            <a:fld id="{B6F15528-21DE-4FAA-801E-634DDDAF4B2B}" type="slidenum">
              <a:rPr lang="en-US" smtClean="0"/>
              <a:pPr/>
              <a:t>59</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009650"/>
            <a:ext cx="7446963"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7383" y="0"/>
            <a:ext cx="6294785" cy="276999"/>
          </a:xfrm>
          <a:prstGeom prst="rect">
            <a:avLst/>
          </a:prstGeom>
        </p:spPr>
        <p:txBody>
          <a:bodyPr wrap="square">
            <a:spAutoFit/>
          </a:bodyPr>
          <a:lstStyle/>
          <a:p>
            <a:r>
              <a:rPr lang="en-US" altLang="zh-CN" sz="1200" dirty="0"/>
              <a:t>http://mprc.pku.edu.cn/courses/organization/autumn2011/slide11/CHX11_org02_history.pdf</a:t>
            </a:r>
            <a:endParaRPr lang="zh-CN" altLang="en-US" sz="1200" dirty="0"/>
          </a:p>
        </p:txBody>
      </p:sp>
    </p:spTree>
    <p:extLst>
      <p:ext uri="{BB962C8B-B14F-4D97-AF65-F5344CB8AC3E}">
        <p14:creationId xmlns:p14="http://schemas.microsoft.com/office/powerpoint/2010/main" val="2151729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7772400" cy="762000"/>
          </a:xfrm>
        </p:spPr>
        <p:txBody>
          <a:bodyPr/>
          <a:lstStyle/>
          <a:p>
            <a:pPr eaLnBrk="1" hangingPunct="1"/>
            <a:r>
              <a:rPr lang="en-US" sz="3600" dirty="0">
                <a:ea typeface="ＭＳ Ｐゴシック" pitchFamily="94" charset="-128"/>
                <a:cs typeface="ＭＳ Ｐゴシック" pitchFamily="94" charset="-128"/>
              </a:rPr>
              <a:t>A Famous Arab Mathematician</a:t>
            </a:r>
          </a:p>
        </p:txBody>
      </p:sp>
      <p:sp>
        <p:nvSpPr>
          <p:cNvPr id="21507" name="Rectangle 3"/>
          <p:cNvSpPr>
            <a:spLocks noGrp="1" noChangeArrowheads="1"/>
          </p:cNvSpPr>
          <p:nvPr>
            <p:ph idx="1"/>
          </p:nvPr>
        </p:nvSpPr>
        <p:spPr>
          <a:xfrm>
            <a:off x="381000" y="1752600"/>
            <a:ext cx="5867400" cy="4572000"/>
          </a:xfrm>
        </p:spPr>
        <p:txBody>
          <a:bodyPr>
            <a:noAutofit/>
          </a:bodyPr>
          <a:lstStyle/>
          <a:p>
            <a:pPr eaLnBrk="1" hangingPunct="1">
              <a:lnSpc>
                <a:spcPct val="90000"/>
              </a:lnSpc>
            </a:pPr>
            <a:r>
              <a:rPr lang="en-US" sz="2800" dirty="0" smtClean="0">
                <a:ea typeface="ＭＳ Ｐゴシック" pitchFamily="94" charset="-128"/>
                <a:cs typeface="ＭＳ Ｐゴシック" pitchFamily="94" charset="-128"/>
              </a:rPr>
              <a:t>Wrote </a:t>
            </a:r>
            <a:r>
              <a:rPr lang="en-US" sz="2800" dirty="0">
                <a:ea typeface="ＭＳ Ｐゴシック" pitchFamily="94" charset="-128"/>
                <a:cs typeface="ＭＳ Ｐゴシック" pitchFamily="94" charset="-128"/>
              </a:rPr>
              <a:t>book: </a:t>
            </a:r>
            <a:r>
              <a:rPr lang="en-US" sz="2800" i="1" dirty="0" err="1">
                <a:ea typeface="ＭＳ Ｐゴシック" pitchFamily="94" charset="-128"/>
                <a:cs typeface="ＭＳ Ｐゴシック" pitchFamily="94" charset="-128"/>
              </a:rPr>
              <a:t>Hisab</a:t>
            </a:r>
            <a:r>
              <a:rPr lang="en-US" sz="2800" i="1" dirty="0">
                <a:ea typeface="ＭＳ Ｐゴシック" pitchFamily="94" charset="-128"/>
                <a:cs typeface="ＭＳ Ｐゴシック" pitchFamily="94" charset="-128"/>
              </a:rPr>
              <a:t> Al </a:t>
            </a:r>
            <a:r>
              <a:rPr lang="en-US" sz="2800" i="1" dirty="0" err="1">
                <a:ea typeface="ＭＳ Ｐゴシック" pitchFamily="94" charset="-128"/>
                <a:cs typeface="ＭＳ Ｐゴシック" pitchFamily="94" charset="-128"/>
              </a:rPr>
              <a:t>Jabr</a:t>
            </a:r>
            <a:r>
              <a:rPr lang="en-US" sz="2800" i="1" dirty="0">
                <a:ea typeface="ＭＳ Ｐゴシック" pitchFamily="94" charset="-128"/>
                <a:cs typeface="ＭＳ Ｐゴシック" pitchFamily="94" charset="-128"/>
              </a:rPr>
              <a:t> </a:t>
            </a:r>
            <a:r>
              <a:rPr lang="en-US" sz="2800" i="1" dirty="0" err="1">
                <a:ea typeface="ＭＳ Ｐゴシック" pitchFamily="94" charset="-128"/>
                <a:cs typeface="ＭＳ Ｐゴシック" pitchFamily="94" charset="-128"/>
              </a:rPr>
              <a:t>Wal-Mugabalah</a:t>
            </a:r>
            <a:endParaRPr lang="en-US" sz="2800" i="1" dirty="0">
              <a:ea typeface="ＭＳ Ｐゴシック" pitchFamily="94" charset="-128"/>
              <a:cs typeface="ＭＳ Ｐゴシック" pitchFamily="94" charset="-128"/>
            </a:endParaRPr>
          </a:p>
          <a:p>
            <a:pPr lvl="1" eaLnBrk="1" hangingPunct="1">
              <a:lnSpc>
                <a:spcPct val="90000"/>
              </a:lnSpc>
            </a:pPr>
            <a:r>
              <a:rPr lang="en-US" sz="2400" b="1" dirty="0"/>
              <a:t>Described how to compute several practical problems, including linear and quadratic equations</a:t>
            </a:r>
          </a:p>
          <a:p>
            <a:pPr lvl="1" eaLnBrk="1" hangingPunct="1">
              <a:lnSpc>
                <a:spcPct val="90000"/>
              </a:lnSpc>
            </a:pPr>
            <a:r>
              <a:rPr lang="en-US" sz="2400" dirty="0"/>
              <a:t>Translated into Latin, spread throughout Europe</a:t>
            </a:r>
          </a:p>
          <a:p>
            <a:pPr eaLnBrk="1" hangingPunct="1">
              <a:lnSpc>
                <a:spcPct val="90000"/>
              </a:lnSpc>
            </a:pPr>
            <a:r>
              <a:rPr lang="en-US" sz="2800" dirty="0">
                <a:ea typeface="ＭＳ Ｐゴシック" pitchFamily="94" charset="-128"/>
                <a:cs typeface="ＭＳ Ｐゴシック" pitchFamily="94" charset="-128"/>
              </a:rPr>
              <a:t>Solidified number system in use now: “Arabic numerals”</a:t>
            </a:r>
          </a:p>
          <a:p>
            <a:pPr eaLnBrk="1" hangingPunct="1">
              <a:lnSpc>
                <a:spcPct val="90000"/>
              </a:lnSpc>
            </a:pPr>
            <a:r>
              <a:rPr lang="en-US" sz="2800" dirty="0" smtClean="0">
                <a:ea typeface="ＭＳ Ｐゴシック" pitchFamily="94" charset="-128"/>
                <a:cs typeface="ＭＳ Ｐゴシック" pitchFamily="94" charset="-128"/>
              </a:rPr>
              <a:t>Al-</a:t>
            </a:r>
            <a:r>
              <a:rPr lang="en-US" sz="2800" dirty="0" err="1" smtClean="0">
                <a:ea typeface="ＭＳ Ｐゴシック" pitchFamily="94" charset="-128"/>
                <a:cs typeface="ＭＳ Ｐゴシック" pitchFamily="94" charset="-128"/>
              </a:rPr>
              <a:t>Khowarizmi</a:t>
            </a:r>
            <a:r>
              <a:rPr lang="en-US" sz="2800" dirty="0" smtClean="0">
                <a:ea typeface="ＭＳ Ｐゴシック" pitchFamily="94" charset="-128"/>
                <a:cs typeface="ＭＳ Ｐゴシック" pitchFamily="94" charset="-128"/>
              </a:rPr>
              <a:t> </a:t>
            </a:r>
            <a:r>
              <a:rPr lang="en-US" sz="2800" dirty="0">
                <a:ea typeface="ＭＳ Ｐゴシック" pitchFamily="94" charset="-128"/>
                <a:cs typeface="ＭＳ Ｐゴシック" pitchFamily="94" charset="-128"/>
              </a:rPr>
              <a:t>gives us the word “algorithm”</a:t>
            </a:r>
          </a:p>
        </p:txBody>
      </p:sp>
      <p:sp>
        <p:nvSpPr>
          <p:cNvPr id="21508"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A0ECBE57-B0DF-4F40-9557-D481EDFC2692}" type="slidenum">
              <a:rPr lang="en-US"/>
              <a:pPr/>
              <a:t>6</a:t>
            </a:fld>
            <a:endParaRPr lang="en-US"/>
          </a:p>
        </p:txBody>
      </p:sp>
      <p:pic>
        <p:nvPicPr>
          <p:cNvPr id="21509" name="Picture 4" descr="alk1"/>
          <p:cNvPicPr>
            <a:picLocks noChangeAspect="1" noChangeArrowheads="1"/>
          </p:cNvPicPr>
          <p:nvPr/>
        </p:nvPicPr>
        <p:blipFill>
          <a:blip r:embed="rId3" cstate="print"/>
          <a:srcRect/>
          <a:stretch>
            <a:fillRect/>
          </a:stretch>
        </p:blipFill>
        <p:spPr bwMode="auto">
          <a:xfrm>
            <a:off x="5943600" y="1676400"/>
            <a:ext cx="2981325" cy="4113213"/>
          </a:xfrm>
          <a:prstGeom prst="rect">
            <a:avLst/>
          </a:prstGeom>
          <a:noFill/>
          <a:ln w="9525">
            <a:noFill/>
            <a:miter lim="800000"/>
            <a:headEnd/>
            <a:tailEnd/>
          </a:ln>
        </p:spPr>
      </p:pic>
      <p:sp>
        <p:nvSpPr>
          <p:cNvPr id="21510" name="Text Box 5"/>
          <p:cNvSpPr txBox="1">
            <a:spLocks noChangeArrowheads="1"/>
          </p:cNvSpPr>
          <p:nvPr/>
        </p:nvSpPr>
        <p:spPr bwMode="auto">
          <a:xfrm>
            <a:off x="609600" y="685800"/>
            <a:ext cx="7315200" cy="52322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800" dirty="0"/>
              <a:t>Abu </a:t>
            </a:r>
            <a:r>
              <a:rPr lang="en-US" sz="2800" dirty="0" err="1"/>
              <a:t>Jafar</a:t>
            </a:r>
            <a:r>
              <a:rPr lang="en-US" sz="2800" dirty="0"/>
              <a:t> Mohammed </a:t>
            </a:r>
            <a:r>
              <a:rPr lang="en-US" sz="2800" dirty="0" err="1"/>
              <a:t>Ibn</a:t>
            </a:r>
            <a:r>
              <a:rPr lang="en-US" sz="2800" dirty="0"/>
              <a:t> Musa Al-</a:t>
            </a:r>
            <a:r>
              <a:rPr lang="en-US" sz="2800" dirty="0" err="1"/>
              <a:t>Khowarizmi</a:t>
            </a:r>
            <a:endParaRPr lang="en-US" sz="2800" dirty="0"/>
          </a:p>
        </p:txBody>
      </p:sp>
      <p:sp>
        <p:nvSpPr>
          <p:cNvPr id="21511" name="Text Box 6"/>
          <p:cNvSpPr txBox="1">
            <a:spLocks noChangeArrowheads="1"/>
          </p:cNvSpPr>
          <p:nvPr/>
        </p:nvSpPr>
        <p:spPr bwMode="auto">
          <a:xfrm>
            <a:off x="5584825" y="5859463"/>
            <a:ext cx="3178175" cy="457200"/>
          </a:xfrm>
          <a:prstGeom prst="rect">
            <a:avLst/>
          </a:prstGeom>
          <a:noFill/>
          <a:ln w="9525">
            <a:noFill/>
            <a:miter lim="800000"/>
            <a:headEnd/>
            <a:tailEnd/>
          </a:ln>
        </p:spPr>
        <p:txBody>
          <a:bodyPr>
            <a:prstTxWarp prst="textNoShape">
              <a:avLst/>
            </a:prstTxWarp>
            <a:spAutoFit/>
          </a:bodyPr>
          <a:lstStyle/>
          <a:p>
            <a:pPr>
              <a:spcBef>
                <a:spcPct val="50000"/>
              </a:spcBef>
            </a:pPr>
            <a:endParaRPr lang="en-US"/>
          </a:p>
        </p:txBody>
      </p:sp>
      <p:sp>
        <p:nvSpPr>
          <p:cNvPr id="21512" name="Text Box 7"/>
          <p:cNvSpPr txBox="1">
            <a:spLocks noChangeArrowheads="1"/>
          </p:cNvSpPr>
          <p:nvPr/>
        </p:nvSpPr>
        <p:spPr bwMode="auto">
          <a:xfrm>
            <a:off x="5486400" y="6019800"/>
            <a:ext cx="3140075" cy="336550"/>
          </a:xfrm>
          <a:prstGeom prst="rect">
            <a:avLst/>
          </a:prstGeom>
          <a:noFill/>
          <a:ln w="9525">
            <a:noFill/>
            <a:miter lim="800000"/>
            <a:headEnd/>
            <a:tailEnd/>
          </a:ln>
        </p:spPr>
        <p:txBody>
          <a:bodyPr>
            <a:prstTxWarp prst="textNoShape">
              <a:avLst/>
            </a:prstTxWarp>
            <a:spAutoFit/>
          </a:bodyPr>
          <a:lstStyle/>
          <a:p>
            <a:r>
              <a:rPr lang="en-US" sz="1600" i="1"/>
              <a:t>fig. from Donald Knuth's website</a:t>
            </a:r>
            <a:endParaRPr lang="en-US"/>
          </a:p>
        </p:txBody>
      </p:sp>
      <p:sp>
        <p:nvSpPr>
          <p:cNvPr id="9" name="Rectangle 8"/>
          <p:cNvSpPr/>
          <p:nvPr/>
        </p:nvSpPr>
        <p:spPr>
          <a:xfrm>
            <a:off x="381000" y="6334780"/>
            <a:ext cx="8763000" cy="307777"/>
          </a:xfrm>
          <a:prstGeom prst="rect">
            <a:avLst/>
          </a:prstGeom>
        </p:spPr>
        <p:txBody>
          <a:bodyPr wrap="square">
            <a:spAutoFit/>
          </a:bodyPr>
          <a:lstStyle/>
          <a:p>
            <a:r>
              <a:rPr lang="en-US" altLang="zh-CN" sz="1400" dirty="0" smtClean="0">
                <a:solidFill>
                  <a:schemeClr val="bg1">
                    <a:lumMod val="85000"/>
                  </a:schemeClr>
                </a:solidFill>
              </a:rPr>
              <a:t>PPTs from others\Invitation to Computer Science\parasol.tamu.edu_~welch_teaching_181.s10\history.pptx</a:t>
            </a:r>
            <a:endParaRPr lang="zh-CN" altLang="en-US" sz="1400" dirty="0">
              <a:solidFill>
                <a:schemeClr val="bg1">
                  <a:lumMod val="85000"/>
                </a:schemeClr>
              </a:solidFill>
            </a:endParaRPr>
          </a:p>
        </p:txBody>
      </p:sp>
      <p:sp>
        <p:nvSpPr>
          <p:cNvPr id="10" name="Footer Placeholder 9"/>
          <p:cNvSpPr>
            <a:spLocks noGrp="1"/>
          </p:cNvSpPr>
          <p:nvPr>
            <p:ph type="ftr" sz="quarter" idx="11"/>
          </p:nvPr>
        </p:nvSpPr>
        <p:spPr/>
        <p:txBody>
          <a:bodyPr/>
          <a:lstStyle/>
          <a:p>
            <a:r>
              <a:rPr lang="en-US" dirty="0" smtClean="0"/>
              <a:t>Part V: Computer History</a:t>
            </a:r>
            <a:endParaRPr lang="en-US" dirty="0"/>
          </a:p>
        </p:txBody>
      </p:sp>
      <p:sp>
        <p:nvSpPr>
          <p:cNvPr id="11" name="Rectangle 10"/>
          <p:cNvSpPr/>
          <p:nvPr/>
        </p:nvSpPr>
        <p:spPr>
          <a:xfrm>
            <a:off x="2819400" y="1143000"/>
            <a:ext cx="1702710" cy="341632"/>
          </a:xfrm>
          <a:prstGeom prst="rect">
            <a:avLst/>
          </a:prstGeom>
        </p:spPr>
        <p:txBody>
          <a:bodyPr wrap="none">
            <a:spAutoFit/>
          </a:bodyPr>
          <a:lstStyle/>
          <a:p>
            <a:pPr>
              <a:lnSpc>
                <a:spcPct val="90000"/>
              </a:lnSpc>
            </a:pPr>
            <a:r>
              <a:rPr lang="en-US" altLang="zh-CN" dirty="0" smtClean="0">
                <a:ea typeface="ＭＳ Ｐゴシック" pitchFamily="94" charset="-128"/>
                <a:cs typeface="ＭＳ Ｐゴシック" pitchFamily="94" charset="-128"/>
              </a:rPr>
              <a:t>In early 800s AD</a:t>
            </a:r>
            <a:endParaRPr lang="en-US" altLang="zh-CN" dirty="0">
              <a:ea typeface="ＭＳ Ｐゴシック" pitchFamily="94" charset="-128"/>
              <a:cs typeface="ＭＳ Ｐゴシック" pitchFamily="94" charset="-128"/>
            </a:endParaRPr>
          </a:p>
        </p:txBody>
      </p:sp>
      <p:sp>
        <p:nvSpPr>
          <p:cNvPr id="12" name="Rectangle 11"/>
          <p:cNvSpPr/>
          <p:nvPr/>
        </p:nvSpPr>
        <p:spPr>
          <a:xfrm>
            <a:off x="4572000" y="1143000"/>
            <a:ext cx="3974358" cy="341632"/>
          </a:xfrm>
          <a:prstGeom prst="rect">
            <a:avLst/>
          </a:prstGeom>
        </p:spPr>
        <p:txBody>
          <a:bodyPr wrap="none">
            <a:spAutoFit/>
          </a:bodyPr>
          <a:lstStyle/>
          <a:p>
            <a:pPr>
              <a:lnSpc>
                <a:spcPct val="90000"/>
              </a:lnSpc>
            </a:pPr>
            <a:r>
              <a:rPr lang="en-US" altLang="zh-CN" dirty="0" smtClean="0">
                <a:ea typeface="ＭＳ Ｐゴシック" pitchFamily="94" charset="-128"/>
                <a:cs typeface="ＭＳ Ｐゴシック" pitchFamily="94" charset="-128"/>
              </a:rPr>
              <a:t>Worked at center of learning in Baghdad</a:t>
            </a:r>
            <a:endParaRPr lang="en-US" altLang="zh-CN" dirty="0">
              <a:ea typeface="ＭＳ Ｐゴシック" pitchFamily="94" charset="-128"/>
              <a:cs typeface="ＭＳ Ｐゴシック" pitchFamily="94" charset="-128"/>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smtClean="0"/>
              <a:t>Part V: Computer History</a:t>
            </a:r>
            <a:endParaRPr lang="en-US"/>
          </a:p>
        </p:txBody>
      </p:sp>
      <p:sp>
        <p:nvSpPr>
          <p:cNvPr id="5" name="灯片编号占位符 4"/>
          <p:cNvSpPr>
            <a:spLocks noGrp="1"/>
          </p:cNvSpPr>
          <p:nvPr>
            <p:ph type="sldNum" sz="quarter" idx="12"/>
          </p:nvPr>
        </p:nvSpPr>
        <p:spPr/>
        <p:txBody>
          <a:bodyPr/>
          <a:lstStyle/>
          <a:p>
            <a:fld id="{B6F15528-21DE-4FAA-801E-634DDDAF4B2B}" type="slidenum">
              <a:rPr lang="en-US" smtClean="0"/>
              <a:pPr/>
              <a:t>60</a:t>
            </a:fld>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690563"/>
            <a:ext cx="8523287"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7383" y="0"/>
            <a:ext cx="6294785" cy="276999"/>
          </a:xfrm>
          <a:prstGeom prst="rect">
            <a:avLst/>
          </a:prstGeom>
        </p:spPr>
        <p:txBody>
          <a:bodyPr wrap="square">
            <a:spAutoFit/>
          </a:bodyPr>
          <a:lstStyle/>
          <a:p>
            <a:r>
              <a:rPr lang="en-US" altLang="zh-CN" sz="1200" dirty="0"/>
              <a:t>http://mprc.pku.edu.cn/courses/organization/autumn2011/slide11/CHX11_org02_history.pdf</a:t>
            </a:r>
            <a:endParaRPr lang="zh-CN" altLang="en-US" sz="1200" dirty="0"/>
          </a:p>
        </p:txBody>
      </p:sp>
      <p:sp>
        <p:nvSpPr>
          <p:cNvPr id="8" name="Cloud Callout 8"/>
          <p:cNvSpPr/>
          <p:nvPr/>
        </p:nvSpPr>
        <p:spPr>
          <a:xfrm>
            <a:off x="4573834" y="276999"/>
            <a:ext cx="2971800" cy="2133600"/>
          </a:xfrm>
          <a:prstGeom prst="cloudCallout">
            <a:avLst>
              <a:gd name="adj1" fmla="val -20277"/>
              <a:gd name="adj2" fmla="val 595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Everyone now is rich man then!</a:t>
            </a:r>
            <a:endParaRPr lang="zh-CN" altLang="en-US" sz="2800" dirty="0"/>
          </a:p>
        </p:txBody>
      </p:sp>
    </p:spTree>
    <p:extLst>
      <p:ext uri="{BB962C8B-B14F-4D97-AF65-F5344CB8AC3E}">
        <p14:creationId xmlns:p14="http://schemas.microsoft.com/office/powerpoint/2010/main" val="3919932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smtClean="0"/>
              <a:t>Part V: Computer History</a:t>
            </a:r>
            <a:endParaRPr lang="en-US"/>
          </a:p>
        </p:txBody>
      </p:sp>
      <p:sp>
        <p:nvSpPr>
          <p:cNvPr id="5" name="灯片编号占位符 4"/>
          <p:cNvSpPr>
            <a:spLocks noGrp="1"/>
          </p:cNvSpPr>
          <p:nvPr>
            <p:ph type="sldNum" sz="quarter" idx="12"/>
          </p:nvPr>
        </p:nvSpPr>
        <p:spPr/>
        <p:txBody>
          <a:bodyPr/>
          <a:lstStyle/>
          <a:p>
            <a:fld id="{B6F15528-21DE-4FAA-801E-634DDDAF4B2B}" type="slidenum">
              <a:rPr lang="en-US" smtClean="0"/>
              <a:pPr/>
              <a:t>61</a:t>
            </a:fld>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690563"/>
            <a:ext cx="8523287"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37383" y="0"/>
            <a:ext cx="6294785" cy="276999"/>
          </a:xfrm>
          <a:prstGeom prst="rect">
            <a:avLst/>
          </a:prstGeom>
        </p:spPr>
        <p:txBody>
          <a:bodyPr wrap="square">
            <a:spAutoFit/>
          </a:bodyPr>
          <a:lstStyle/>
          <a:p>
            <a:r>
              <a:rPr lang="en-US" altLang="zh-CN" sz="1200" dirty="0"/>
              <a:t>http://mprc.pku.edu.cn/courses/organization/autumn2011/slide11/CHX11_org02_history.pdf</a:t>
            </a:r>
            <a:endParaRPr lang="zh-CN" altLang="en-US" sz="1200" dirty="0"/>
          </a:p>
        </p:txBody>
      </p:sp>
      <p:sp>
        <p:nvSpPr>
          <p:cNvPr id="6" name="矩形 5"/>
          <p:cNvSpPr/>
          <p:nvPr/>
        </p:nvSpPr>
        <p:spPr>
          <a:xfrm>
            <a:off x="142876" y="215265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Year</a:t>
            </a:r>
            <a:endParaRPr lang="zh-CN" altLang="en-US" sz="1600" b="1" dirty="0"/>
          </a:p>
        </p:txBody>
      </p:sp>
      <p:sp>
        <p:nvSpPr>
          <p:cNvPr id="10" name="矩形 9"/>
          <p:cNvSpPr/>
          <p:nvPr/>
        </p:nvSpPr>
        <p:spPr>
          <a:xfrm>
            <a:off x="904876" y="2152650"/>
            <a:ext cx="695324"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Name</a:t>
            </a:r>
            <a:endParaRPr lang="zh-CN" altLang="en-US" sz="1600" b="1" dirty="0"/>
          </a:p>
        </p:txBody>
      </p:sp>
      <p:sp>
        <p:nvSpPr>
          <p:cNvPr id="11" name="矩形 10"/>
          <p:cNvSpPr/>
          <p:nvPr/>
        </p:nvSpPr>
        <p:spPr>
          <a:xfrm>
            <a:off x="1714500" y="1219200"/>
            <a:ext cx="609600"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Size</a:t>
            </a:r>
          </a:p>
          <a:p>
            <a:pPr algn="ctr"/>
            <a:r>
              <a:rPr lang="en-US" altLang="zh-CN" sz="1600" b="1" dirty="0" smtClean="0"/>
              <a:t>(in</a:t>
            </a:r>
            <a:r>
              <a:rPr lang="en-US" altLang="zh-CN" sz="1600" b="1" baseline="30000" dirty="0" smtClean="0"/>
              <a:t>3</a:t>
            </a:r>
            <a:r>
              <a:rPr lang="en-US" altLang="zh-CN" sz="1600" b="1" dirty="0" smtClean="0"/>
              <a:t>)</a:t>
            </a:r>
            <a:endParaRPr lang="zh-CN" altLang="en-US" sz="1600" b="1" dirty="0"/>
          </a:p>
        </p:txBody>
      </p:sp>
      <p:sp>
        <p:nvSpPr>
          <p:cNvPr id="12" name="矩形 11"/>
          <p:cNvSpPr/>
          <p:nvPr/>
        </p:nvSpPr>
        <p:spPr>
          <a:xfrm>
            <a:off x="2362200" y="1219200"/>
            <a:ext cx="762000"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Power</a:t>
            </a:r>
          </a:p>
          <a:p>
            <a:pPr algn="ctr"/>
            <a:r>
              <a:rPr lang="en-US" altLang="zh-CN" sz="1600" b="1" dirty="0" smtClean="0"/>
              <a:t>(watt)</a:t>
            </a:r>
            <a:endParaRPr lang="zh-CN" altLang="en-US" sz="1600" b="1" dirty="0"/>
          </a:p>
        </p:txBody>
      </p:sp>
      <p:sp>
        <p:nvSpPr>
          <p:cNvPr id="13" name="矩形 12"/>
          <p:cNvSpPr/>
          <p:nvPr/>
        </p:nvSpPr>
        <p:spPr>
          <a:xfrm>
            <a:off x="3190874" y="1219200"/>
            <a:ext cx="100012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Performance</a:t>
            </a:r>
          </a:p>
          <a:p>
            <a:pPr algn="ctr"/>
            <a:r>
              <a:rPr lang="en-US" altLang="zh-CN" sz="1600" b="1" dirty="0" smtClean="0"/>
              <a:t>(add/sec)</a:t>
            </a:r>
            <a:endParaRPr lang="zh-CN" altLang="en-US" sz="1600" b="1" dirty="0"/>
          </a:p>
        </p:txBody>
      </p:sp>
      <p:sp>
        <p:nvSpPr>
          <p:cNvPr id="14" name="矩形 13"/>
          <p:cNvSpPr/>
          <p:nvPr/>
        </p:nvSpPr>
        <p:spPr>
          <a:xfrm>
            <a:off x="4190999" y="1219200"/>
            <a:ext cx="609600"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MM</a:t>
            </a:r>
          </a:p>
          <a:p>
            <a:pPr algn="ctr"/>
            <a:r>
              <a:rPr lang="en-US" altLang="zh-CN" sz="1600" b="1" dirty="0" smtClean="0"/>
              <a:t>(kb)</a:t>
            </a:r>
            <a:endParaRPr lang="zh-CN" altLang="en-US" sz="1600" b="1" dirty="0"/>
          </a:p>
        </p:txBody>
      </p:sp>
      <p:sp>
        <p:nvSpPr>
          <p:cNvPr id="15" name="矩形 14"/>
          <p:cNvSpPr/>
          <p:nvPr/>
        </p:nvSpPr>
        <p:spPr>
          <a:xfrm>
            <a:off x="4848224" y="1219200"/>
            <a:ext cx="866776"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Price</a:t>
            </a:r>
          </a:p>
          <a:p>
            <a:pPr algn="ctr"/>
            <a:r>
              <a:rPr lang="en-US" altLang="zh-CN" sz="1600" b="1" dirty="0" smtClean="0"/>
              <a:t>(</a:t>
            </a:r>
            <a:r>
              <a:rPr lang="en-US" altLang="zh-CN" sz="1600" b="1" dirty="0"/>
              <a:t>$</a:t>
            </a:r>
            <a:r>
              <a:rPr lang="en-US" altLang="zh-CN" sz="1600" b="1" dirty="0" smtClean="0"/>
              <a:t>)</a:t>
            </a:r>
            <a:endParaRPr lang="zh-CN" altLang="en-US" sz="1600" b="1" dirty="0"/>
          </a:p>
        </p:txBody>
      </p:sp>
      <p:sp>
        <p:nvSpPr>
          <p:cNvPr id="16" name="矩形 15"/>
          <p:cNvSpPr/>
          <p:nvPr/>
        </p:nvSpPr>
        <p:spPr>
          <a:xfrm>
            <a:off x="5778500" y="1219200"/>
            <a:ext cx="1079500"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PPR with UNIVAC</a:t>
            </a:r>
          </a:p>
        </p:txBody>
      </p:sp>
      <p:sp>
        <p:nvSpPr>
          <p:cNvPr id="17" name="矩形 16"/>
          <p:cNvSpPr/>
          <p:nvPr/>
        </p:nvSpPr>
        <p:spPr>
          <a:xfrm>
            <a:off x="7753350" y="1219200"/>
            <a:ext cx="1079500"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PPR with UNIVAC</a:t>
            </a:r>
          </a:p>
        </p:txBody>
      </p:sp>
      <p:sp>
        <p:nvSpPr>
          <p:cNvPr id="19" name="矩形 18"/>
          <p:cNvSpPr/>
          <p:nvPr/>
        </p:nvSpPr>
        <p:spPr>
          <a:xfrm>
            <a:off x="6886574" y="1219200"/>
            <a:ext cx="866776"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Modified Price</a:t>
            </a:r>
          </a:p>
          <a:p>
            <a:pPr algn="ctr"/>
            <a:r>
              <a:rPr lang="en-US" altLang="zh-CN" sz="1600" b="1" dirty="0" smtClean="0"/>
              <a:t>(1996$)</a:t>
            </a:r>
            <a:endParaRPr lang="zh-CN" altLang="en-US" sz="1600" b="1" dirty="0"/>
          </a:p>
        </p:txBody>
      </p:sp>
      <p:sp>
        <p:nvSpPr>
          <p:cNvPr id="20" name="矩形 19"/>
          <p:cNvSpPr/>
          <p:nvPr/>
        </p:nvSpPr>
        <p:spPr>
          <a:xfrm>
            <a:off x="1843086" y="614363"/>
            <a:ext cx="5476876" cy="528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PPR of computers of 1951 - 1996</a:t>
            </a:r>
            <a:endParaRPr lang="zh-CN" altLang="en-US" sz="2800" b="1" dirty="0"/>
          </a:p>
        </p:txBody>
      </p:sp>
    </p:spTree>
    <p:extLst>
      <p:ext uri="{BB962C8B-B14F-4D97-AF65-F5344CB8AC3E}">
        <p14:creationId xmlns:p14="http://schemas.microsoft.com/office/powerpoint/2010/main" val="1876239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368"/>
            <a:ext cx="9144000" cy="654032"/>
          </a:xfrm>
        </p:spPr>
        <p:txBody>
          <a:bodyPr>
            <a:noAutofit/>
          </a:bodyPr>
          <a:lstStyle/>
          <a:p>
            <a:r>
              <a:rPr lang="en-US" altLang="zh-CN" sz="4000" dirty="0" smtClean="0">
                <a:solidFill>
                  <a:srgbClr val="FF0000"/>
                </a:solidFill>
              </a:rPr>
              <a:t>Present and Beyond: </a:t>
            </a:r>
            <a:r>
              <a:rPr lang="en-US" altLang="zh-CN" sz="4000" b="1" dirty="0" smtClean="0">
                <a:solidFill>
                  <a:srgbClr val="FF0000"/>
                </a:solidFill>
              </a:rPr>
              <a:t>A</a:t>
            </a:r>
            <a:r>
              <a:rPr lang="en-US" altLang="zh-CN" sz="4000" dirty="0" smtClean="0">
                <a:solidFill>
                  <a:srgbClr val="FF0000"/>
                </a:solidFill>
              </a:rPr>
              <a:t>rtificial </a:t>
            </a:r>
            <a:r>
              <a:rPr lang="en-US" altLang="zh-CN" sz="4000" b="1" dirty="0" smtClean="0">
                <a:solidFill>
                  <a:srgbClr val="FF0000"/>
                </a:solidFill>
              </a:rPr>
              <a:t>I</a:t>
            </a:r>
            <a:r>
              <a:rPr lang="en-US" altLang="zh-CN" sz="4000" dirty="0" smtClean="0">
                <a:solidFill>
                  <a:srgbClr val="FF0000"/>
                </a:solidFill>
              </a:rPr>
              <a:t>ntelligence?</a:t>
            </a:r>
            <a:endParaRPr lang="zh-CN" altLang="en-US" sz="4000" dirty="0">
              <a:solidFill>
                <a:srgbClr val="FF0000"/>
              </a:solidFill>
            </a:endParaRPr>
          </a:p>
        </p:txBody>
      </p:sp>
      <p:sp>
        <p:nvSpPr>
          <p:cNvPr id="3" name="Content Placeholder 2"/>
          <p:cNvSpPr>
            <a:spLocks noGrp="1"/>
          </p:cNvSpPr>
          <p:nvPr>
            <p:ph idx="1"/>
          </p:nvPr>
        </p:nvSpPr>
        <p:spPr>
          <a:xfrm>
            <a:off x="457200" y="1066800"/>
            <a:ext cx="8686800" cy="5410200"/>
          </a:xfrm>
        </p:spPr>
        <p:txBody>
          <a:bodyPr>
            <a:normAutofit fontScale="92500" lnSpcReduction="10000"/>
          </a:bodyPr>
          <a:lstStyle/>
          <a:p>
            <a:r>
              <a:rPr lang="en-US" altLang="zh-CN" dirty="0" smtClean="0"/>
              <a:t>Fifth generation computing devices (?), based on </a:t>
            </a:r>
            <a:r>
              <a:rPr lang="en-US" altLang="zh-CN" b="1" dirty="0" smtClean="0">
                <a:solidFill>
                  <a:schemeClr val="accent6">
                    <a:lumMod val="75000"/>
                  </a:schemeClr>
                </a:solidFill>
              </a:rPr>
              <a:t>artificial intelligence </a:t>
            </a:r>
            <a:r>
              <a:rPr lang="en-US" altLang="zh-CN" dirty="0" smtClean="0"/>
              <a:t>[</a:t>
            </a:r>
            <a:r>
              <a:rPr lang="zh-CN" altLang="en-US" sz="2600" dirty="0" smtClean="0"/>
              <a:t>人工智能</a:t>
            </a:r>
            <a:r>
              <a:rPr lang="en-US" altLang="zh-CN" dirty="0" smtClean="0"/>
              <a:t>], are still in development, though there are some applications, such as voice recognition, that are being used today </a:t>
            </a:r>
          </a:p>
          <a:p>
            <a:pPr lvl="1"/>
            <a:r>
              <a:rPr lang="en-US" altLang="zh-CN" dirty="0" smtClean="0"/>
              <a:t>Its goal is to develop devices that respond to natural language [</a:t>
            </a:r>
            <a:r>
              <a:rPr lang="zh-CN" altLang="en-US" sz="2000" dirty="0" smtClean="0"/>
              <a:t>自然语言</a:t>
            </a:r>
            <a:r>
              <a:rPr lang="en-US" altLang="zh-CN" dirty="0" smtClean="0"/>
              <a:t>] input and are capable of learning and self-organization [</a:t>
            </a:r>
            <a:r>
              <a:rPr lang="zh-CN" altLang="en-US" sz="2000" dirty="0" smtClean="0"/>
              <a:t>自组织</a:t>
            </a:r>
            <a:r>
              <a:rPr lang="en-US" altLang="zh-CN" dirty="0" smtClean="0"/>
              <a:t>]. </a:t>
            </a:r>
          </a:p>
          <a:p>
            <a:pPr lvl="1"/>
            <a:r>
              <a:rPr lang="en-US" altLang="zh-CN" dirty="0" smtClean="0"/>
              <a:t>The use of </a:t>
            </a:r>
            <a:r>
              <a:rPr lang="en-US" altLang="zh-CN" b="1" dirty="0" smtClean="0"/>
              <a:t>parallel processing</a:t>
            </a:r>
            <a:r>
              <a:rPr lang="en-US" altLang="zh-CN" dirty="0" smtClean="0"/>
              <a:t> [</a:t>
            </a:r>
            <a:r>
              <a:rPr lang="zh-CN" altLang="en-US" sz="2200" dirty="0" smtClean="0"/>
              <a:t>并行处理</a:t>
            </a:r>
            <a:r>
              <a:rPr lang="en-US" altLang="zh-CN" dirty="0" smtClean="0"/>
              <a:t>]</a:t>
            </a:r>
            <a:r>
              <a:rPr lang="en-US" altLang="zh-CN" b="1" dirty="0" smtClean="0"/>
              <a:t> </a:t>
            </a:r>
            <a:r>
              <a:rPr lang="en-US" altLang="zh-CN" dirty="0" smtClean="0"/>
              <a:t>and </a:t>
            </a:r>
            <a:r>
              <a:rPr lang="en-US" altLang="zh-CN" b="1" dirty="0" smtClean="0"/>
              <a:t>superconductors</a:t>
            </a:r>
            <a:r>
              <a:rPr lang="en-US" altLang="zh-CN" dirty="0" smtClean="0"/>
              <a:t> [</a:t>
            </a:r>
            <a:r>
              <a:rPr lang="zh-CN" altLang="en-US" sz="2200" dirty="0" smtClean="0"/>
              <a:t>超导</a:t>
            </a:r>
            <a:r>
              <a:rPr lang="en-US" altLang="zh-CN" dirty="0" smtClean="0"/>
              <a:t>] is helping to make artificial intelligence a reality. </a:t>
            </a:r>
          </a:p>
          <a:p>
            <a:pPr lvl="1"/>
            <a:r>
              <a:rPr lang="en-US" altLang="zh-CN" b="1" dirty="0" smtClean="0"/>
              <a:t>Quantum computation </a:t>
            </a:r>
            <a:r>
              <a:rPr lang="en-US" altLang="zh-CN" dirty="0" smtClean="0"/>
              <a:t>[</a:t>
            </a:r>
            <a:r>
              <a:rPr lang="zh-CN" altLang="en-US" sz="2200" dirty="0" smtClean="0"/>
              <a:t>量子计算</a:t>
            </a:r>
            <a:r>
              <a:rPr lang="en-US" altLang="zh-CN" dirty="0" smtClean="0"/>
              <a:t>] and </a:t>
            </a:r>
            <a:r>
              <a:rPr lang="en-US" altLang="zh-CN" b="1" dirty="0" smtClean="0"/>
              <a:t>molecular</a:t>
            </a:r>
            <a:r>
              <a:rPr lang="en-US" altLang="zh-CN" dirty="0" smtClean="0"/>
              <a:t> [</a:t>
            </a:r>
            <a:r>
              <a:rPr lang="zh-CN" altLang="en-US" sz="2200" dirty="0" smtClean="0"/>
              <a:t>分子</a:t>
            </a:r>
            <a:r>
              <a:rPr lang="en-US" altLang="zh-CN" dirty="0" smtClean="0"/>
              <a:t>] and </a:t>
            </a:r>
            <a:r>
              <a:rPr lang="en-US" altLang="zh-CN" b="1" dirty="0" smtClean="0"/>
              <a:t>nanotechnology</a:t>
            </a:r>
            <a:r>
              <a:rPr lang="en-US" altLang="zh-CN" dirty="0" smtClean="0"/>
              <a:t> [</a:t>
            </a:r>
            <a:r>
              <a:rPr lang="zh-CN" altLang="en-US" sz="2200" dirty="0" smtClean="0"/>
              <a:t>纳米技术</a:t>
            </a:r>
            <a:r>
              <a:rPr lang="en-US" altLang="zh-CN" dirty="0" smtClean="0"/>
              <a:t>] will radically change the face of computers in years to come. </a:t>
            </a:r>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62</a:t>
            </a:fld>
            <a:endParaRPr lang="zh-CN" altLang="en-US"/>
          </a:p>
        </p:txBody>
      </p:sp>
      <p:sp>
        <p:nvSpPr>
          <p:cNvPr id="6" name="Rectangle 5"/>
          <p:cNvSpPr/>
          <p:nvPr/>
        </p:nvSpPr>
        <p:spPr>
          <a:xfrm>
            <a:off x="1428728" y="6172200"/>
            <a:ext cx="7715272" cy="338554"/>
          </a:xfrm>
          <a:prstGeom prst="rect">
            <a:avLst/>
          </a:prstGeom>
        </p:spPr>
        <p:txBody>
          <a:bodyPr wrap="square">
            <a:spAutoFit/>
          </a:bodyPr>
          <a:lstStyle/>
          <a:p>
            <a:r>
              <a:rPr lang="en-US" altLang="zh-CN" sz="1600" dirty="0" smtClean="0">
                <a:solidFill>
                  <a:schemeClr val="bg1">
                    <a:lumMod val="65000"/>
                  </a:schemeClr>
                </a:solidFill>
              </a:rPr>
              <a:t>http://www.webopedia.com/DidYouKnow/Hardware_Software/2002/FiveGenerations.asp</a:t>
            </a:r>
            <a:endParaRPr lang="zh-CN" altLang="en-US" sz="1600"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zh-CN" altLang="en-US"/>
          </a:p>
        </p:txBody>
      </p:sp>
      <p:sp>
        <p:nvSpPr>
          <p:cNvPr id="4" name="Footer Placeholder 3"/>
          <p:cNvSpPr>
            <a:spLocks noGrp="1"/>
          </p:cNvSpPr>
          <p:nvPr>
            <p:ph type="ftr" sz="quarter" idx="11"/>
          </p:nvPr>
        </p:nvSpPr>
        <p:spPr/>
        <p:txBody>
          <a:bodyPr/>
          <a:lstStyle/>
          <a:p>
            <a:r>
              <a:rPr lang="en-US" altLang="zh-CN" smtClean="0"/>
              <a:t>Part V: Computer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63</a:t>
            </a:fld>
            <a:endParaRPr lang="zh-CN" altLang="en-US"/>
          </a:p>
        </p:txBody>
      </p:sp>
      <p:pic>
        <p:nvPicPr>
          <p:cNvPr id="13314" name="Picture 2"/>
          <p:cNvPicPr>
            <a:picLocks noGrp="1" noChangeAspect="1" noChangeArrowheads="1"/>
          </p:cNvPicPr>
          <p:nvPr>
            <p:ph idx="1"/>
          </p:nvPr>
        </p:nvPicPr>
        <p:blipFill>
          <a:blip r:embed="rId3" cstate="print"/>
          <a:srcRect/>
          <a:stretch>
            <a:fillRect/>
          </a:stretch>
        </p:blipFill>
        <p:spPr bwMode="auto">
          <a:xfrm>
            <a:off x="428596" y="0"/>
            <a:ext cx="5711098" cy="6858000"/>
          </a:xfrm>
          <a:prstGeom prst="rect">
            <a:avLst/>
          </a:prstGeom>
          <a:noFill/>
          <a:ln w="9525">
            <a:noFill/>
            <a:miter lim="800000"/>
            <a:headEnd/>
            <a:tailEnd/>
          </a:ln>
        </p:spPr>
      </p:pic>
      <p:sp>
        <p:nvSpPr>
          <p:cNvPr id="7" name="TextBox 6"/>
          <p:cNvSpPr txBox="1"/>
          <p:nvPr/>
        </p:nvSpPr>
        <p:spPr>
          <a:xfrm>
            <a:off x="6000760" y="1772371"/>
            <a:ext cx="3143240" cy="2585323"/>
          </a:xfrm>
          <a:prstGeom prst="rect">
            <a:avLst/>
          </a:prstGeom>
          <a:noFill/>
        </p:spPr>
        <p:txBody>
          <a:bodyPr wrap="square" rtlCol="0">
            <a:spAutoFit/>
          </a:bodyPr>
          <a:lstStyle/>
          <a:p>
            <a:r>
              <a:rPr lang="zh-CN" altLang="en-US" dirty="0" smtClean="0"/>
              <a:t>往右一点，然后，你会想让我调用这个程序，</a:t>
            </a:r>
            <a:endParaRPr lang="en-US" altLang="zh-CN" dirty="0" smtClean="0"/>
          </a:p>
          <a:p>
            <a:r>
              <a:rPr lang="zh-CN" altLang="en-US" dirty="0" smtClean="0"/>
              <a:t>之后为另一个程序搜索这些文件，再然后，扫描那个磁盘，最后，老板你看，我就已经将它放到我的数据库里了。</a:t>
            </a:r>
            <a:endParaRPr lang="en-US" altLang="zh-CN" dirty="0" smtClean="0"/>
          </a:p>
          <a:p>
            <a:r>
              <a:rPr lang="zh-CN" altLang="en-US" dirty="0" smtClean="0"/>
              <a:t>但是，真不敢相信：你自己竟然已经忘了！</a:t>
            </a:r>
            <a:endParaRPr lang="zh-CN" altLang="en-US" dirty="0"/>
          </a:p>
        </p:txBody>
      </p:sp>
      <p:sp>
        <p:nvSpPr>
          <p:cNvPr id="8" name="Rectangle 7"/>
          <p:cNvSpPr/>
          <p:nvPr/>
        </p:nvSpPr>
        <p:spPr>
          <a:xfrm>
            <a:off x="6000760" y="5380672"/>
            <a:ext cx="3143240" cy="1477328"/>
          </a:xfrm>
          <a:prstGeom prst="rect">
            <a:avLst/>
          </a:prstGeom>
        </p:spPr>
        <p:txBody>
          <a:bodyPr wrap="square">
            <a:spAutoFit/>
          </a:bodyPr>
          <a:lstStyle/>
          <a:p>
            <a:r>
              <a:rPr lang="en-US" altLang="zh-CN" dirty="0" smtClean="0"/>
              <a:t>"Great Ideas in Computer Science with Java", Alan W. </a:t>
            </a:r>
            <a:r>
              <a:rPr lang="en-US" altLang="zh-CN" dirty="0" err="1" smtClean="0"/>
              <a:t>Biermann</a:t>
            </a:r>
            <a:r>
              <a:rPr lang="en-US" altLang="zh-CN" dirty="0" smtClean="0"/>
              <a:t> and </a:t>
            </a:r>
            <a:r>
              <a:rPr lang="en-US" altLang="zh-CN" dirty="0" err="1" smtClean="0"/>
              <a:t>Dietolf</a:t>
            </a:r>
            <a:r>
              <a:rPr lang="en-US" altLang="zh-CN" dirty="0" smtClean="0"/>
              <a:t> </a:t>
            </a:r>
            <a:r>
              <a:rPr lang="en-US" altLang="zh-CN" dirty="0" err="1" smtClean="0"/>
              <a:t>Ramm</a:t>
            </a:r>
            <a:r>
              <a:rPr lang="en-US" altLang="zh-CN" dirty="0" smtClean="0"/>
              <a:t>, Massachusetts Institute of Technology, 2002 </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pPr eaLnBrk="1" hangingPunct="1"/>
            <a:r>
              <a:rPr lang="en-US" altLang="zh-CN" smtClean="0">
                <a:ea typeface="ＭＳ Ｐゴシック" pitchFamily="40" charset="-128"/>
              </a:rPr>
              <a:t>Early Computing Devices</a:t>
            </a:r>
            <a:endParaRPr lang="en-US" altLang="zh-CN" sz="3600" smtClean="0">
              <a:ea typeface="ＭＳ Ｐゴシック" pitchFamily="40" charset="-128"/>
            </a:endParaRPr>
          </a:p>
        </p:txBody>
      </p:sp>
      <p:sp>
        <p:nvSpPr>
          <p:cNvPr id="23555" name="Rectangle 3"/>
          <p:cNvSpPr>
            <a:spLocks noGrp="1" noChangeArrowheads="1"/>
          </p:cNvSpPr>
          <p:nvPr>
            <p:ph idx="1"/>
          </p:nvPr>
        </p:nvSpPr>
        <p:spPr/>
        <p:txBody>
          <a:bodyPr>
            <a:noAutofit/>
          </a:bodyPr>
          <a:lstStyle/>
          <a:p>
            <a:pPr eaLnBrk="1" hangingPunct="1">
              <a:lnSpc>
                <a:spcPct val="80000"/>
              </a:lnSpc>
            </a:pPr>
            <a:r>
              <a:rPr lang="en-US" altLang="zh-CN" dirty="0" smtClean="0">
                <a:ea typeface="ＭＳ Ｐゴシック" pitchFamily="40" charset="-128"/>
                <a:hlinkClick r:id="rId3"/>
              </a:rPr>
              <a:t>Abacus</a:t>
            </a:r>
            <a:endParaRPr lang="en-US" altLang="zh-CN" dirty="0" smtClean="0">
              <a:ea typeface="ＭＳ Ｐゴシック" pitchFamily="40" charset="-128"/>
            </a:endParaRPr>
          </a:p>
          <a:p>
            <a:pPr lvl="1" eaLnBrk="1" hangingPunct="1">
              <a:lnSpc>
                <a:spcPct val="80000"/>
              </a:lnSpc>
            </a:pPr>
            <a:r>
              <a:rPr lang="en-US" altLang="zh-CN" dirty="0" smtClean="0">
                <a:ea typeface="ＭＳ Ｐゴシック" pitchFamily="40" charset="-128"/>
              </a:rPr>
              <a:t>About 3000 BC</a:t>
            </a:r>
          </a:p>
          <a:p>
            <a:pPr lvl="1" eaLnBrk="1" hangingPunct="1">
              <a:lnSpc>
                <a:spcPct val="80000"/>
              </a:lnSpc>
            </a:pPr>
            <a:r>
              <a:rPr lang="en-US" altLang="zh-CN" dirty="0" smtClean="0">
                <a:ea typeface="ＭＳ Ｐゴシック" pitchFamily="40" charset="-128"/>
              </a:rPr>
              <a:t>Different types, developed over time</a:t>
            </a:r>
          </a:p>
          <a:p>
            <a:pPr lvl="2" eaLnBrk="1" hangingPunct="1">
              <a:lnSpc>
                <a:spcPct val="80000"/>
              </a:lnSpc>
            </a:pPr>
            <a:r>
              <a:rPr lang="en-US" altLang="zh-CN" dirty="0" smtClean="0">
                <a:ea typeface="ＭＳ Ｐゴシック" pitchFamily="40" charset="-128"/>
              </a:rPr>
              <a:t>Common wire/bead: about 500 BC</a:t>
            </a:r>
          </a:p>
          <a:p>
            <a:pPr lvl="1" eaLnBrk="1" hangingPunct="1">
              <a:lnSpc>
                <a:spcPct val="80000"/>
              </a:lnSpc>
            </a:pPr>
            <a:r>
              <a:rPr lang="en-US" altLang="zh-CN" dirty="0" smtClean="0">
                <a:ea typeface="ＭＳ Ｐゴシック" pitchFamily="40" charset="-128"/>
              </a:rPr>
              <a:t>Some still in use today</a:t>
            </a:r>
          </a:p>
          <a:p>
            <a:pPr eaLnBrk="1" hangingPunct="1">
              <a:lnSpc>
                <a:spcPct val="80000"/>
              </a:lnSpc>
            </a:pPr>
            <a:r>
              <a:rPr lang="en-US" altLang="zh-CN" dirty="0" smtClean="0">
                <a:ea typeface="ＭＳ Ｐゴシック" pitchFamily="40" charset="-128"/>
                <a:hlinkClick r:id="rId4"/>
              </a:rPr>
              <a:t>John Napier’s Bones</a:t>
            </a:r>
            <a:endParaRPr lang="en-US" altLang="zh-CN" dirty="0" smtClean="0">
              <a:ea typeface="ＭＳ Ｐゴシック" pitchFamily="40" charset="-128"/>
            </a:endParaRPr>
          </a:p>
          <a:p>
            <a:pPr lvl="1" eaLnBrk="1" hangingPunct="1">
              <a:lnSpc>
                <a:spcPct val="80000"/>
              </a:lnSpc>
            </a:pPr>
            <a:r>
              <a:rPr lang="en-US" altLang="zh-CN" dirty="0" smtClean="0">
                <a:ea typeface="ＭＳ Ｐゴシック" pitchFamily="40" charset="-128"/>
              </a:rPr>
              <a:t>1617: Sticks with numbers on them</a:t>
            </a:r>
          </a:p>
          <a:p>
            <a:pPr lvl="1" eaLnBrk="1" hangingPunct="1">
              <a:lnSpc>
                <a:spcPct val="80000"/>
              </a:lnSpc>
            </a:pPr>
            <a:r>
              <a:rPr lang="en-US" altLang="zh-CN" dirty="0" smtClean="0">
                <a:ea typeface="ＭＳ Ｐゴシック" pitchFamily="40" charset="-128"/>
              </a:rPr>
              <a:t>Use to do 4 basic arithmetic operations</a:t>
            </a:r>
          </a:p>
          <a:p>
            <a:pPr eaLnBrk="1" hangingPunct="1">
              <a:lnSpc>
                <a:spcPct val="80000"/>
              </a:lnSpc>
            </a:pPr>
            <a:r>
              <a:rPr lang="en-US" altLang="zh-CN" dirty="0" smtClean="0">
                <a:ea typeface="ＭＳ Ｐゴシック" pitchFamily="40" charset="-128"/>
                <a:hlinkClick r:id="rId5"/>
              </a:rPr>
              <a:t>William </a:t>
            </a:r>
            <a:r>
              <a:rPr lang="en-US" altLang="zh-CN" dirty="0" err="1" smtClean="0">
                <a:ea typeface="ＭＳ Ｐゴシック" pitchFamily="40" charset="-128"/>
                <a:hlinkClick r:id="rId5"/>
              </a:rPr>
              <a:t>Oughtred’s</a:t>
            </a:r>
            <a:r>
              <a:rPr lang="en-US" altLang="zh-CN" dirty="0" smtClean="0">
                <a:ea typeface="ＭＳ Ｐゴシック" pitchFamily="40" charset="-128"/>
                <a:hlinkClick r:id="rId5"/>
              </a:rPr>
              <a:t> Slide Rule</a:t>
            </a:r>
            <a:endParaRPr lang="en-US" altLang="zh-CN" dirty="0" smtClean="0">
              <a:ea typeface="ＭＳ Ｐゴシック" pitchFamily="40" charset="-128"/>
            </a:endParaRPr>
          </a:p>
          <a:p>
            <a:pPr lvl="1" eaLnBrk="1" hangingPunct="1">
              <a:lnSpc>
                <a:spcPct val="80000"/>
              </a:lnSpc>
            </a:pPr>
            <a:r>
              <a:rPr lang="en-US" altLang="zh-CN" dirty="0" smtClean="0">
                <a:ea typeface="ＭＳ Ｐゴシック" pitchFamily="40" charset="-128"/>
              </a:rPr>
              <a:t>1622: Sticks with logarithmic scale, slide along</a:t>
            </a:r>
          </a:p>
          <a:p>
            <a:pPr lvl="1" eaLnBrk="1" hangingPunct="1">
              <a:lnSpc>
                <a:spcPct val="80000"/>
              </a:lnSpc>
            </a:pPr>
            <a:r>
              <a:rPr lang="en-US" altLang="zh-CN" dirty="0" smtClean="0">
                <a:ea typeface="ＭＳ Ｐゴシック" pitchFamily="40" charset="-128"/>
              </a:rPr>
              <a:t>Much more complex calculations</a:t>
            </a:r>
          </a:p>
          <a:p>
            <a:pPr lvl="1" eaLnBrk="1" hangingPunct="1">
              <a:lnSpc>
                <a:spcPct val="80000"/>
              </a:lnSpc>
            </a:pPr>
            <a:r>
              <a:rPr lang="en-US" altLang="zh-CN" dirty="0" smtClean="0">
                <a:ea typeface="ＭＳ Ｐゴシック" pitchFamily="40" charset="-128"/>
              </a:rPr>
              <a:t>Used well into 20</a:t>
            </a:r>
            <a:r>
              <a:rPr lang="en-US" altLang="zh-CN" baseline="30000" dirty="0" smtClean="0">
                <a:ea typeface="ＭＳ Ｐゴシック" pitchFamily="40" charset="-128"/>
              </a:rPr>
              <a:t>th</a:t>
            </a:r>
            <a:r>
              <a:rPr lang="en-US" altLang="zh-CN" dirty="0" smtClean="0">
                <a:ea typeface="ＭＳ Ｐゴシック" pitchFamily="40" charset="-128"/>
              </a:rPr>
              <a:t> century (replaced by handheld calculator)</a:t>
            </a:r>
          </a:p>
        </p:txBody>
      </p:sp>
      <p:sp>
        <p:nvSpPr>
          <p:cNvPr id="23556" name="Slide Number Placeholder 5"/>
          <p:cNvSpPr>
            <a:spLocks noGrp="1"/>
          </p:cNvSpPr>
          <p:nvPr>
            <p:ph type="sldNum" sz="quarter" idx="12"/>
          </p:nvPr>
        </p:nvSpPr>
        <p:spPr bwMode="auto">
          <a:noFill/>
          <a:ln>
            <a:miter lim="800000"/>
            <a:headEnd/>
            <a:tailEnd/>
          </a:ln>
        </p:spPr>
        <p:txBody>
          <a:bodyPr/>
          <a:lstStyle/>
          <a:p>
            <a:fld id="{12A6D15C-AD35-4DBE-A158-ED3C85383B21}" type="slidenum">
              <a:rPr lang="en-US" altLang="zh-CN"/>
              <a:pPr/>
              <a:t>7</a:t>
            </a:fld>
            <a:endParaRPr lang="en-US" altLang="zh-CN"/>
          </a:p>
        </p:txBody>
      </p:sp>
      <p:pic>
        <p:nvPicPr>
          <p:cNvPr id="23557" name="Picture 4" descr="Abacus-3"/>
          <p:cNvPicPr>
            <a:picLocks noChangeAspect="1" noChangeArrowheads="1"/>
          </p:cNvPicPr>
          <p:nvPr/>
        </p:nvPicPr>
        <p:blipFill>
          <a:blip r:embed="rId6" cstate="print"/>
          <a:srcRect/>
          <a:stretch>
            <a:fillRect/>
          </a:stretch>
        </p:blipFill>
        <p:spPr bwMode="auto">
          <a:xfrm>
            <a:off x="6705600" y="909320"/>
            <a:ext cx="2438400" cy="1859280"/>
          </a:xfrm>
          <a:prstGeom prst="rect">
            <a:avLst/>
          </a:prstGeom>
          <a:noFill/>
          <a:ln w="9525">
            <a:noFill/>
            <a:miter lim="800000"/>
            <a:headEnd/>
            <a:tailEnd/>
          </a:ln>
        </p:spPr>
      </p:pic>
      <p:sp>
        <p:nvSpPr>
          <p:cNvPr id="23558" name="Text Box 5"/>
          <p:cNvSpPr txBox="1">
            <a:spLocks noChangeArrowheads="1"/>
          </p:cNvSpPr>
          <p:nvPr/>
        </p:nvSpPr>
        <p:spPr bwMode="auto">
          <a:xfrm>
            <a:off x="5867400" y="2895600"/>
            <a:ext cx="3276600" cy="517525"/>
          </a:xfrm>
          <a:prstGeom prst="rect">
            <a:avLst/>
          </a:prstGeom>
          <a:noFill/>
          <a:ln w="9525">
            <a:noFill/>
            <a:miter lim="800000"/>
            <a:headEnd/>
            <a:tailEnd/>
          </a:ln>
        </p:spPr>
        <p:txBody>
          <a:bodyPr>
            <a:spAutoFit/>
          </a:bodyPr>
          <a:lstStyle/>
          <a:p>
            <a:pPr eaLnBrk="0" hangingPunct="0"/>
            <a:r>
              <a:rPr lang="en-US" altLang="zh-CN" sz="1400" i="1" dirty="0"/>
              <a:t>fig from http://www.ee.ryerson.ca/~elf/abacus</a:t>
            </a:r>
          </a:p>
        </p:txBody>
      </p:sp>
      <p:sp>
        <p:nvSpPr>
          <p:cNvPr id="7" name="Rectangle 6"/>
          <p:cNvSpPr/>
          <p:nvPr/>
        </p:nvSpPr>
        <p:spPr>
          <a:xfrm>
            <a:off x="1600200" y="6581001"/>
            <a:ext cx="7543800" cy="276999"/>
          </a:xfrm>
          <a:prstGeom prst="rect">
            <a:avLst/>
          </a:prstGeom>
        </p:spPr>
        <p:txBody>
          <a:bodyPr wrap="square">
            <a:spAutoFit/>
          </a:bodyPr>
          <a:lstStyle/>
          <a:p>
            <a:r>
              <a:rPr lang="en-US" altLang="zh-CN" sz="1200" dirty="0" smtClean="0">
                <a:solidFill>
                  <a:schemeClr val="bg1">
                    <a:lumMod val="75000"/>
                  </a:schemeClr>
                </a:solidFill>
              </a:rPr>
              <a:t>PPTs.2011\PPTs from others\Invitation to Computer Science\parasol.tamu.edu_~welch_teaching_181.s10\history.ppt</a:t>
            </a:r>
            <a:endParaRPr lang="zh-CN" altLang="en-US" sz="1200" dirty="0">
              <a:solidFill>
                <a:schemeClr val="bg1">
                  <a:lumMod val="75000"/>
                </a:schemeClr>
              </a:solidFill>
            </a:endParaRPr>
          </a:p>
        </p:txBody>
      </p:sp>
      <p:sp>
        <p:nvSpPr>
          <p:cNvPr id="8" name="Footer Placeholder 7"/>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Slide rule</a:t>
            </a:r>
            <a:endParaRPr lang="zh-CN" altLang="en-US" dirty="0"/>
          </a:p>
        </p:txBody>
      </p:sp>
      <p:sp>
        <p:nvSpPr>
          <p:cNvPr id="4" name="Footer Placeholder 3"/>
          <p:cNvSpPr>
            <a:spLocks noGrp="1"/>
          </p:cNvSpPr>
          <p:nvPr>
            <p:ph type="ftr" sz="quarter" idx="11"/>
          </p:nvPr>
        </p:nvSpPr>
        <p:spPr/>
        <p:txBody>
          <a:bodyPr/>
          <a:lstStyle/>
          <a:p>
            <a:r>
              <a:rPr lang="en-US" smtClean="0"/>
              <a:t>Part V: Computer History</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7" name="Picture 4"/>
          <p:cNvPicPr>
            <a:picLocks noChangeAspect="1" noChangeArrowheads="1"/>
          </p:cNvPicPr>
          <p:nvPr/>
        </p:nvPicPr>
        <p:blipFill>
          <a:blip r:embed="rId3" cstate="print"/>
          <a:srcRect/>
          <a:stretch>
            <a:fillRect/>
          </a:stretch>
        </p:blipFill>
        <p:spPr bwMode="auto">
          <a:xfrm>
            <a:off x="228600" y="3540928"/>
            <a:ext cx="2078698" cy="3317072"/>
          </a:xfrm>
          <a:prstGeom prst="rect">
            <a:avLst/>
          </a:prstGeom>
          <a:noFill/>
          <a:ln w="9525">
            <a:noFill/>
            <a:miter lim="800000"/>
            <a:headEnd/>
            <a:tailEnd/>
          </a:ln>
        </p:spPr>
      </p:pic>
      <p:pic>
        <p:nvPicPr>
          <p:cNvPr id="10" name="Picture 2"/>
          <p:cNvPicPr>
            <a:picLocks noGrp="1" noChangeAspect="1" noChangeArrowheads="1"/>
          </p:cNvPicPr>
          <p:nvPr>
            <p:ph idx="1"/>
          </p:nvPr>
        </p:nvPicPr>
        <p:blipFill>
          <a:blip r:embed="rId4" cstate="print"/>
          <a:srcRect/>
          <a:stretch>
            <a:fillRect/>
          </a:stretch>
        </p:blipFill>
        <p:spPr bwMode="auto">
          <a:xfrm>
            <a:off x="1" y="914400"/>
            <a:ext cx="9210574" cy="2543618"/>
          </a:xfrm>
          <a:prstGeom prst="rect">
            <a:avLst/>
          </a:prstGeom>
          <a:noFill/>
          <a:ln w="9525">
            <a:noFill/>
            <a:miter lim="800000"/>
            <a:headEnd/>
            <a:tailEnd/>
          </a:ln>
        </p:spPr>
      </p:pic>
      <p:pic>
        <p:nvPicPr>
          <p:cNvPr id="11" name="Picture 2"/>
          <p:cNvPicPr>
            <a:picLocks noChangeAspect="1" noChangeArrowheads="1"/>
          </p:cNvPicPr>
          <p:nvPr/>
        </p:nvPicPr>
        <p:blipFill>
          <a:blip r:embed="rId5" cstate="print"/>
          <a:srcRect/>
          <a:stretch>
            <a:fillRect/>
          </a:stretch>
        </p:blipFill>
        <p:spPr bwMode="auto">
          <a:xfrm>
            <a:off x="2438400" y="3505200"/>
            <a:ext cx="4655758" cy="3352800"/>
          </a:xfrm>
          <a:prstGeom prst="rect">
            <a:avLst/>
          </a:prstGeom>
          <a:noFill/>
          <a:ln w="9525">
            <a:noFill/>
            <a:miter lim="800000"/>
            <a:headEnd/>
            <a:tailEnd/>
          </a:ln>
        </p:spPr>
      </p:pic>
      <p:sp>
        <p:nvSpPr>
          <p:cNvPr id="12" name="Rectangle 11"/>
          <p:cNvSpPr/>
          <p:nvPr/>
        </p:nvSpPr>
        <p:spPr>
          <a:xfrm>
            <a:off x="7086600" y="3517880"/>
            <a:ext cx="2133600" cy="3416320"/>
          </a:xfrm>
          <a:prstGeom prst="rect">
            <a:avLst/>
          </a:prstGeom>
        </p:spPr>
        <p:txBody>
          <a:bodyPr wrap="square">
            <a:spAutoFit/>
          </a:bodyPr>
          <a:lstStyle/>
          <a:p>
            <a:r>
              <a:rPr lang="en-US" altLang="zh-CN" dirty="0" smtClean="0"/>
              <a:t>Human "computers" at work at North American Aviation, Los Angeles, in the early 1950s. </a:t>
            </a:r>
          </a:p>
          <a:p>
            <a:r>
              <a:rPr lang="en-US" altLang="zh-CN" dirty="0" smtClean="0"/>
              <a:t>The man at the lower left is looking up a number on a </a:t>
            </a:r>
            <a:r>
              <a:rPr lang="en-US" altLang="zh-CN" b="1" dirty="0" smtClean="0">
                <a:solidFill>
                  <a:srgbClr val="C00000"/>
                </a:solidFill>
              </a:rPr>
              <a:t>slide rule</a:t>
            </a:r>
            <a:r>
              <a:rPr lang="en-US" altLang="zh-CN" dirty="0" smtClean="0"/>
              <a:t>. The rear half of the room is set up for drafting. (Source: NASM.)</a:t>
            </a:r>
            <a:endParaRPr lang="zh-CN" altLang="en-US" dirty="0"/>
          </a:p>
        </p:txBody>
      </p:sp>
      <p:sp>
        <p:nvSpPr>
          <p:cNvPr id="13" name="Rectangle 12"/>
          <p:cNvSpPr/>
          <p:nvPr/>
        </p:nvSpPr>
        <p:spPr>
          <a:xfrm>
            <a:off x="0" y="0"/>
            <a:ext cx="9144000" cy="369332"/>
          </a:xfrm>
          <a:prstGeom prst="rect">
            <a:avLst/>
          </a:prstGeom>
        </p:spPr>
        <p:txBody>
          <a:bodyPr wrap="square">
            <a:spAutoFit/>
          </a:bodyPr>
          <a:lstStyle/>
          <a:p>
            <a:r>
              <a:rPr lang="en-US" altLang="zh-CN" dirty="0" smtClean="0"/>
              <a:t>"A History of Modern Computing" (2nd), Paul E. Ceruzzi, ISBN 0-262-53203-4. MIT Press, 2003.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0"/>
            <a:ext cx="8229600" cy="1066800"/>
          </a:xfrm>
        </p:spPr>
        <p:txBody>
          <a:bodyPr/>
          <a:lstStyle/>
          <a:p>
            <a:pPr eaLnBrk="1" hangingPunct="1"/>
            <a:r>
              <a:rPr lang="en-US" altLang="zh-CN" dirty="0" smtClean="0">
                <a:ea typeface="ＭＳ Ｐゴシック" pitchFamily="40" charset="-128"/>
              </a:rPr>
              <a:t>More Early Computing Devices</a:t>
            </a:r>
          </a:p>
        </p:txBody>
      </p:sp>
      <p:sp>
        <p:nvSpPr>
          <p:cNvPr id="25603" name="Rectangle 3"/>
          <p:cNvSpPr>
            <a:spLocks noGrp="1" noChangeArrowheads="1"/>
          </p:cNvSpPr>
          <p:nvPr>
            <p:ph idx="1"/>
          </p:nvPr>
        </p:nvSpPr>
        <p:spPr>
          <a:xfrm>
            <a:off x="381000" y="1143000"/>
            <a:ext cx="4191000" cy="4038600"/>
          </a:xfrm>
        </p:spPr>
        <p:txBody>
          <a:bodyPr>
            <a:normAutofit/>
          </a:bodyPr>
          <a:lstStyle/>
          <a:p>
            <a:pPr eaLnBrk="1" hangingPunct="1"/>
            <a:r>
              <a:rPr lang="en-US" altLang="zh-CN" sz="2800" dirty="0" err="1" smtClean="0">
                <a:ea typeface="ＭＳ Ｐゴシック" pitchFamily="40" charset="-128"/>
              </a:rPr>
              <a:t>Blaise</a:t>
            </a:r>
            <a:r>
              <a:rPr lang="en-US" altLang="zh-CN" sz="2800" dirty="0" smtClean="0">
                <a:ea typeface="ＭＳ Ｐゴシック" pitchFamily="40" charset="-128"/>
              </a:rPr>
              <a:t> Pascal</a:t>
            </a:r>
          </a:p>
          <a:p>
            <a:pPr lvl="1" eaLnBrk="1" hangingPunct="1"/>
            <a:r>
              <a:rPr lang="en-US" altLang="zh-CN" sz="2400" dirty="0" smtClean="0">
                <a:ea typeface="ＭＳ Ｐゴシック" pitchFamily="40" charset="-128"/>
              </a:rPr>
              <a:t>1642: First numerical calculating machine (addition and subtraction)</a:t>
            </a:r>
          </a:p>
          <a:p>
            <a:pPr eaLnBrk="1" hangingPunct="1"/>
            <a:r>
              <a:rPr lang="en-US" altLang="zh-CN" sz="2800" dirty="0" smtClean="0">
                <a:ea typeface="ＭＳ Ｐゴシック" pitchFamily="40" charset="-128"/>
              </a:rPr>
              <a:t>Gottfried Leibniz</a:t>
            </a:r>
          </a:p>
          <a:p>
            <a:pPr lvl="1" eaLnBrk="1" hangingPunct="1"/>
            <a:r>
              <a:rPr lang="en-US" altLang="zh-CN" sz="2400" dirty="0" smtClean="0">
                <a:ea typeface="ＭＳ Ｐゴシック" pitchFamily="40" charset="-128"/>
              </a:rPr>
              <a:t>1673: 4-function mechanical calculator (addition, subtractions, multiplication, division)</a:t>
            </a:r>
            <a:endParaRPr lang="en-US" altLang="zh-CN" dirty="0" smtClean="0">
              <a:ea typeface="ＭＳ Ｐゴシック" pitchFamily="40" charset="-128"/>
            </a:endParaRPr>
          </a:p>
          <a:p>
            <a:pPr eaLnBrk="1" hangingPunct="1">
              <a:buFontTx/>
              <a:buNone/>
            </a:pPr>
            <a:endParaRPr lang="en-US" altLang="zh-CN" sz="3600" dirty="0" smtClean="0">
              <a:ea typeface="ＭＳ Ｐゴシック" pitchFamily="40" charset="-128"/>
            </a:endParaRPr>
          </a:p>
        </p:txBody>
      </p:sp>
      <p:sp>
        <p:nvSpPr>
          <p:cNvPr id="25604" name="Slide Number Placeholder 5"/>
          <p:cNvSpPr>
            <a:spLocks noGrp="1"/>
          </p:cNvSpPr>
          <p:nvPr>
            <p:ph type="sldNum" sz="quarter" idx="12"/>
          </p:nvPr>
        </p:nvSpPr>
        <p:spPr bwMode="auto">
          <a:noFill/>
          <a:ln>
            <a:miter lim="800000"/>
            <a:headEnd/>
            <a:tailEnd/>
          </a:ln>
        </p:spPr>
        <p:txBody>
          <a:bodyPr/>
          <a:lstStyle/>
          <a:p>
            <a:fld id="{E1774984-9E0D-4460-B0A5-40C6B315B0F3}" type="slidenum">
              <a:rPr lang="en-US" altLang="zh-CN"/>
              <a:pPr/>
              <a:t>9</a:t>
            </a:fld>
            <a:endParaRPr lang="en-US" altLang="zh-CN"/>
          </a:p>
        </p:txBody>
      </p:sp>
      <p:pic>
        <p:nvPicPr>
          <p:cNvPr id="25605" name="Picture 4" descr="PascalineRear"/>
          <p:cNvPicPr>
            <a:picLocks noChangeAspect="1" noChangeArrowheads="1"/>
          </p:cNvPicPr>
          <p:nvPr/>
        </p:nvPicPr>
        <p:blipFill>
          <a:blip r:embed="rId3" cstate="print"/>
          <a:srcRect/>
          <a:stretch>
            <a:fillRect/>
          </a:stretch>
        </p:blipFill>
        <p:spPr bwMode="auto">
          <a:xfrm>
            <a:off x="5334000" y="1219200"/>
            <a:ext cx="2667000" cy="1829984"/>
          </a:xfrm>
          <a:prstGeom prst="rect">
            <a:avLst/>
          </a:prstGeom>
          <a:noFill/>
          <a:ln w="9525">
            <a:noFill/>
            <a:miter lim="800000"/>
            <a:headEnd/>
            <a:tailEnd/>
          </a:ln>
        </p:spPr>
      </p:pic>
      <p:sp>
        <p:nvSpPr>
          <p:cNvPr id="25606" name="Rectangle 5"/>
          <p:cNvSpPr>
            <a:spLocks noChangeArrowheads="1"/>
          </p:cNvSpPr>
          <p:nvPr/>
        </p:nvSpPr>
        <p:spPr bwMode="auto">
          <a:xfrm>
            <a:off x="381000" y="5257800"/>
            <a:ext cx="8763000" cy="1371600"/>
          </a:xfrm>
          <a:prstGeom prst="rect">
            <a:avLst/>
          </a:prstGeom>
          <a:noFill/>
          <a:ln w="9525">
            <a:noFill/>
            <a:miter lim="800000"/>
            <a:headEnd/>
            <a:tailEnd/>
          </a:ln>
        </p:spPr>
        <p:txBody>
          <a:bodyPr/>
          <a:lstStyle/>
          <a:p>
            <a:pPr marL="342900" indent="-342900">
              <a:lnSpc>
                <a:spcPct val="90000"/>
              </a:lnSpc>
              <a:spcBef>
                <a:spcPct val="20000"/>
              </a:spcBef>
              <a:buFontTx/>
              <a:buChar char="•"/>
            </a:pPr>
            <a:r>
              <a:rPr lang="en-US" altLang="zh-CN" sz="2800" dirty="0">
                <a:solidFill>
                  <a:srgbClr val="0070C0"/>
                </a:solidFill>
              </a:rPr>
              <a:t>Used cogs and gears</a:t>
            </a:r>
          </a:p>
          <a:p>
            <a:pPr marL="342900" indent="-342900">
              <a:lnSpc>
                <a:spcPct val="90000"/>
              </a:lnSpc>
              <a:spcBef>
                <a:spcPct val="20000"/>
              </a:spcBef>
              <a:buFontTx/>
              <a:buChar char="•"/>
            </a:pPr>
            <a:r>
              <a:rPr lang="en-US" altLang="zh-CN" sz="2800" dirty="0">
                <a:solidFill>
                  <a:srgbClr val="0070C0"/>
                </a:solidFill>
              </a:rPr>
              <a:t>Showed mechanization can simplify and speed up numerical </a:t>
            </a:r>
            <a:r>
              <a:rPr lang="en-US" altLang="zh-CN" sz="2800" dirty="0" smtClean="0">
                <a:solidFill>
                  <a:srgbClr val="0070C0"/>
                </a:solidFill>
              </a:rPr>
              <a:t>calculations</a:t>
            </a:r>
            <a:endParaRPr lang="en-US" altLang="zh-CN" sz="2800" dirty="0">
              <a:solidFill>
                <a:srgbClr val="0070C0"/>
              </a:solidFill>
            </a:endParaRPr>
          </a:p>
        </p:txBody>
      </p:sp>
      <p:sp>
        <p:nvSpPr>
          <p:cNvPr id="25607" name="Text Box 6"/>
          <p:cNvSpPr txBox="1">
            <a:spLocks noChangeArrowheads="1"/>
          </p:cNvSpPr>
          <p:nvPr/>
        </p:nvSpPr>
        <p:spPr bwMode="auto">
          <a:xfrm>
            <a:off x="4343400" y="2819400"/>
            <a:ext cx="4495800" cy="581025"/>
          </a:xfrm>
          <a:prstGeom prst="rect">
            <a:avLst/>
          </a:prstGeom>
          <a:noFill/>
          <a:ln w="9525">
            <a:noFill/>
            <a:miter lim="800000"/>
            <a:headEnd/>
            <a:tailEnd/>
          </a:ln>
        </p:spPr>
        <p:txBody>
          <a:bodyPr>
            <a:spAutoFit/>
          </a:bodyPr>
          <a:lstStyle/>
          <a:p>
            <a:pPr eaLnBrk="0" hangingPunct="0">
              <a:spcBef>
                <a:spcPct val="50000"/>
              </a:spcBef>
            </a:pPr>
            <a:r>
              <a:rPr lang="en-US" altLang="zh-CN" sz="1600" i="1" dirty="0"/>
              <a:t>fig from http://www.tcf.ua.edu/AZ/ITHistoryOutline.htm</a:t>
            </a:r>
            <a:endParaRPr lang="en-US" altLang="zh-CN" sz="2000" dirty="0"/>
          </a:p>
        </p:txBody>
      </p:sp>
      <p:pic>
        <p:nvPicPr>
          <p:cNvPr id="8" name="Picture 4"/>
          <p:cNvPicPr>
            <a:picLocks noChangeAspect="1" noChangeArrowheads="1"/>
          </p:cNvPicPr>
          <p:nvPr/>
        </p:nvPicPr>
        <p:blipFill>
          <a:blip r:embed="rId4" cstate="print"/>
          <a:srcRect/>
          <a:stretch>
            <a:fillRect/>
          </a:stretch>
        </p:blipFill>
        <p:spPr bwMode="auto">
          <a:xfrm>
            <a:off x="4267200" y="1143000"/>
            <a:ext cx="830325" cy="1143000"/>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0" y="3429000"/>
            <a:ext cx="845028" cy="990600"/>
          </a:xfrm>
          <a:prstGeom prst="rect">
            <a:avLst/>
          </a:prstGeom>
          <a:noFill/>
          <a:ln w="9525">
            <a:noFill/>
            <a:miter lim="800000"/>
            <a:headEnd/>
            <a:tailEnd/>
          </a:ln>
        </p:spPr>
      </p:pic>
      <p:pic>
        <p:nvPicPr>
          <p:cNvPr id="10" name="Picture 3"/>
          <p:cNvPicPr>
            <a:picLocks noChangeAspect="1" noChangeArrowheads="1"/>
          </p:cNvPicPr>
          <p:nvPr/>
        </p:nvPicPr>
        <p:blipFill>
          <a:blip r:embed="rId6" cstate="print"/>
          <a:srcRect/>
          <a:stretch>
            <a:fillRect/>
          </a:stretch>
        </p:blipFill>
        <p:spPr bwMode="auto">
          <a:xfrm>
            <a:off x="4316263" y="3505200"/>
            <a:ext cx="4827737" cy="1675553"/>
          </a:xfrm>
          <a:prstGeom prst="rect">
            <a:avLst/>
          </a:prstGeom>
          <a:noFill/>
          <a:ln w="9525">
            <a:noFill/>
            <a:miter lim="800000"/>
            <a:headEnd/>
            <a:tailEnd/>
          </a:ln>
        </p:spPr>
      </p:pic>
      <p:sp>
        <p:nvSpPr>
          <p:cNvPr id="11" name="Footer Placeholder 10"/>
          <p:cNvSpPr>
            <a:spLocks noGrp="1"/>
          </p:cNvSpPr>
          <p:nvPr>
            <p:ph type="ftr" sz="quarter" idx="11"/>
          </p:nvPr>
        </p:nvSpPr>
        <p:spPr/>
        <p:txBody>
          <a:bodyPr/>
          <a:lstStyle/>
          <a:p>
            <a:r>
              <a:rPr lang="en-US" smtClean="0"/>
              <a:t>Part V: Computer History</a:t>
            </a:r>
            <a:endParaRPr 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ISPRING_SCORM_RATE_SLIDES" val="0"/>
  <p:tag name="ISPRING_SCORM_RATE_QUIZZES" val="0"/>
  <p:tag name="ISPRING_SCORM_PASSING_SCORE" val="0.0000000000"/>
  <p:tag name="GENSWF_OUTPUT_FILE_NAME" val="Xid01His-Computers"/>
  <p:tag name="ISPRING_RESOURCE_PATHS_HASH_2" val="7c45339174e1d8db87f5bae623ed8e46b12a5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6927</TotalTime>
  <Words>3749</Words>
  <Application>Microsoft Office PowerPoint</Application>
  <PresentationFormat>全屏显示(4:3)</PresentationFormat>
  <Paragraphs>590</Paragraphs>
  <Slides>63</Slides>
  <Notes>63</Notes>
  <HiddenSlides>2</HiddenSlides>
  <MMClips>0</MMClips>
  <ScaleCrop>false</ScaleCrop>
  <HeadingPairs>
    <vt:vector size="4" baseType="variant">
      <vt:variant>
        <vt:lpstr>主题</vt:lpstr>
      </vt:variant>
      <vt:variant>
        <vt:i4>1</vt:i4>
      </vt:variant>
      <vt:variant>
        <vt:lpstr>幻灯片标题</vt:lpstr>
      </vt:variant>
      <vt:variant>
        <vt:i4>63</vt:i4>
      </vt:variant>
    </vt:vector>
  </HeadingPairs>
  <TitlesOfParts>
    <vt:vector size="64" baseType="lpstr">
      <vt:lpstr>Office Theme</vt:lpstr>
      <vt:lpstr>First course of Computer Science</vt:lpstr>
      <vt:lpstr>All for Computing faster</vt:lpstr>
      <vt:lpstr>Big picture now!</vt:lpstr>
      <vt:lpstr>Computer History</vt:lpstr>
      <vt:lpstr>Early Mathematics &amp; Computation</vt:lpstr>
      <vt:lpstr>A Famous Arab Mathematician</vt:lpstr>
      <vt:lpstr>Early Computing Devices</vt:lpstr>
      <vt:lpstr>Slide rule</vt:lpstr>
      <vt:lpstr>More Early Computing Devices</vt:lpstr>
      <vt:lpstr>Are These Devices Computers?</vt:lpstr>
      <vt:lpstr>First Programmable Device with Memory</vt:lpstr>
      <vt:lpstr>Jacquard Loom </vt:lpstr>
      <vt:lpstr>Charles Babbage &amp; Analytical Engine</vt:lpstr>
      <vt:lpstr>Ada Lovelace</vt:lpstr>
      <vt:lpstr>U.S. Census &amp; Computer</vt:lpstr>
      <vt:lpstr>Herman Hollerith</vt:lpstr>
      <vt:lpstr>Further Development</vt:lpstr>
      <vt:lpstr>Computer History</vt:lpstr>
      <vt:lpstr>Impact of World War II</vt:lpstr>
      <vt:lpstr>War-Time Projects</vt:lpstr>
      <vt:lpstr>Alan Mathison Turing</vt:lpstr>
      <vt:lpstr>Turing machine</vt:lpstr>
      <vt:lpstr>John Vincent Atanasoff [阿塔纳索夫]</vt:lpstr>
      <vt:lpstr>Howard Aiken &amp; MARK I</vt:lpstr>
      <vt:lpstr>Grace Murray Hopper</vt:lpstr>
      <vt:lpstr>ENIAC</vt:lpstr>
      <vt:lpstr>Aspect Still Missing…</vt:lpstr>
      <vt:lpstr>http://c2.com/cgi/wiki?EarlyProgramming</vt:lpstr>
      <vt:lpstr>PowerPoint 演示文稿</vt:lpstr>
      <vt:lpstr>Von Neumann Architecture</vt:lpstr>
      <vt:lpstr>Three persons</vt:lpstr>
      <vt:lpstr>Computer History</vt:lpstr>
      <vt:lpstr>The Modern Era, 1950 - Present</vt:lpstr>
      <vt:lpstr>First Generation (1940-1956) Vacuum Tubes</vt:lpstr>
      <vt:lpstr>Internals with lots of vacuum tubes</vt:lpstr>
      <vt:lpstr>PowerPoint 演示文稿</vt:lpstr>
      <vt:lpstr>PowerPoint 演示文稿</vt:lpstr>
      <vt:lpstr>PowerPoint 演示文稿</vt:lpstr>
      <vt:lpstr>PowerPoint 演示文稿</vt:lpstr>
      <vt:lpstr>PowerPoint 演示文稿</vt:lpstr>
      <vt:lpstr>PowerPoint 演示文稿</vt:lpstr>
      <vt:lpstr>First Generation (1940-1956) Vacuum Tubes</vt:lpstr>
      <vt:lpstr>Second Generation (1956-1963) Transistors [晶体管]</vt:lpstr>
      <vt:lpstr>Early Logic Modules: Circuit board with transistors</vt:lpstr>
      <vt:lpstr>? Computer - Mainframe</vt:lpstr>
      <vt:lpstr>PowerPoint 演示文稿</vt:lpstr>
      <vt:lpstr>IBM 7094</vt:lpstr>
      <vt:lpstr>IBM 7094</vt:lpstr>
      <vt:lpstr>IBM 1401 – The legendary Data processing system</vt:lpstr>
      <vt:lpstr>IBM 140x: 1401, 1402, 1403, and 1406</vt:lpstr>
      <vt:lpstr>Second Generation (1956-1963) Transistors [晶体管]</vt:lpstr>
      <vt:lpstr>Third Generation (1964-1971) Integrated Circuits [集成电路]</vt:lpstr>
      <vt:lpstr>IBM 360</vt:lpstr>
      <vt:lpstr>PowerPoint 演示文稿</vt:lpstr>
      <vt:lpstr>Third Generation (1964-1971) Integrated Circuits [集成电路]</vt:lpstr>
      <vt:lpstr>Fourth Generation (1971-Present) Microprocessors</vt:lpstr>
      <vt:lpstr>Trends &amp; Classes</vt:lpstr>
      <vt:lpstr>These are also computers</vt:lpstr>
      <vt:lpstr>PowerPoint 演示文稿</vt:lpstr>
      <vt:lpstr>PowerPoint 演示文稿</vt:lpstr>
      <vt:lpstr>PowerPoint 演示文稿</vt:lpstr>
      <vt:lpstr>Present and Beyond: Artificial Intelligence?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IoCS2011</dc:title>
  <dc:creator>mlinking</dc:creator>
  <cp:lastModifiedBy>mlinking</cp:lastModifiedBy>
  <cp:revision>158</cp:revision>
  <dcterms:created xsi:type="dcterms:W3CDTF">2006-08-16T00:00:00Z</dcterms:created>
  <dcterms:modified xsi:type="dcterms:W3CDTF">2015-12-23T12:31:01Z</dcterms:modified>
</cp:coreProperties>
</file>